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89" r:id="rId2"/>
    <p:sldId id="380" r:id="rId3"/>
    <p:sldId id="402" r:id="rId4"/>
    <p:sldId id="401" r:id="rId5"/>
    <p:sldId id="411" r:id="rId6"/>
    <p:sldId id="412" r:id="rId7"/>
    <p:sldId id="413" r:id="rId8"/>
    <p:sldId id="415" r:id="rId9"/>
    <p:sldId id="417" r:id="rId10"/>
    <p:sldId id="403" r:id="rId11"/>
    <p:sldId id="405" r:id="rId12"/>
    <p:sldId id="422" r:id="rId13"/>
    <p:sldId id="423" r:id="rId14"/>
    <p:sldId id="419" r:id="rId15"/>
    <p:sldId id="424" r:id="rId16"/>
    <p:sldId id="400" r:id="rId17"/>
    <p:sldId id="390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5" autoAdjust="0"/>
  </p:normalViewPr>
  <p:slideViewPr>
    <p:cSldViewPr snapToGrid="0"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027027-E6DF-460E-8712-BA7D75C2104E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C68193-BA38-4213-BD8A-DA27BFBDB2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486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55E4-04E7-49F4-BA31-EDDCCB2D6CF8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04FC-23FB-47BB-A548-D423AD1638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EA0F-4B88-41D4-A1B0-020F4796FF28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1936-BEA8-4858-BE17-E40FA7C69A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D2EF-2C5E-4BAE-BE3B-076B93797936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D6005-4EF7-47BD-9304-64A03ADBD8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7985-CA98-42F1-B84E-213963536B32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986B-6107-456C-A763-72BF375AD0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4D60-FCE1-4645-B689-75A8361F7D15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C0A0-D77B-41AC-98EC-7DA5AE5E9E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8C15E-677F-46EA-AC31-6295E45ECBDC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F821-B984-4D50-8CBF-2C3A9BC3E4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AB00-4F55-41AD-94A9-EAF98ED84D5F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371D-552E-495F-9029-28B503812B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FCC2-7194-44CF-9F3A-DE86D6161D19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A359-14A4-4874-8C3C-D0DEA99979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4A06-96A3-47B0-A05E-81CC56AD9E57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6712-CB42-4994-8A03-6FCE01FAF1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648A-8D4E-443D-97B7-FBF89DD4A447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4DA11-37E1-43FA-8934-E49A3F1E70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B1CF-E42F-48EA-8C13-4CE4AB5FB2B7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B985E-0D48-4578-AC19-BEC5765A0E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693B842-5020-45B5-A399-5BE30151706D}" type="datetimeFigureOut">
              <a:rPr lang="pt-BR"/>
              <a:pPr>
                <a:defRPr/>
              </a:pPr>
              <a:t>15/05/2014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7CC1ECB-AEAC-479A-AF29-E38900FB5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3" r:id="rId2"/>
    <p:sldLayoutId id="214748397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73" r:id="rId9"/>
    <p:sldLayoutId id="2147483969" r:id="rId10"/>
    <p:sldLayoutId id="21474839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o.org/" TargetMode="External"/><Relationship Id="rId2" Type="http://schemas.openxmlformats.org/officeDocument/2006/relationships/hyperlink" Target="http://www.iopcfun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en-US" sz="3800" b="1" dirty="0" smtClean="0">
              <a:solidFill>
                <a:srgbClr val="FFC000"/>
              </a:solidFill>
              <a:latin typeface="+mj-lt"/>
            </a:endParaRPr>
          </a:p>
          <a:p>
            <a:pPr algn="ctr">
              <a:buNone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	</a:t>
            </a:r>
          </a:p>
          <a:p>
            <a:pPr algn="ctr"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UNIVERSALIDADE</a:t>
            </a:r>
          </a:p>
          <a:p>
            <a:pPr algn="ctr"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</a:p>
          <a:p>
            <a:pPr algn="ctr"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 MARÍTIMO</a:t>
            </a:r>
          </a:p>
          <a:p>
            <a:pPr algn="ctr">
              <a:buNone/>
              <a:defRPr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CDMPM-OAB/RJ </a:t>
            </a:r>
          </a:p>
          <a:p>
            <a:pPr algn="ctr"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15/05/2014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r">
              <a:buNone/>
              <a:defRPr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LEVEN SIANO</a:t>
            </a:r>
          </a:p>
          <a:p>
            <a:pPr indent="0">
              <a:buNone/>
              <a:defRPr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	</a:t>
            </a:r>
            <a:endParaRPr lang="pt-BR" sz="24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1026" name="Imagem 2" descr="SM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4" y="5681316"/>
            <a:ext cx="1814945" cy="94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U:\IIDM\custo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348" y="5604163"/>
            <a:ext cx="1058141" cy="1058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AGENDA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0437"/>
          </a:xfrm>
        </p:spPr>
        <p:txBody>
          <a:bodyPr/>
          <a:lstStyle/>
          <a:p>
            <a:r>
              <a:rPr lang="pt-BR" sz="2400" dirty="0" smtClean="0"/>
              <a:t>Convenção Int. de Nairóbi sobre remoção de destroços, 2007 – 14/04/15</a:t>
            </a:r>
          </a:p>
          <a:p>
            <a:r>
              <a:rPr lang="pt-BR" sz="2400" dirty="0" smtClean="0"/>
              <a:t>Protocolo de 2002 à </a:t>
            </a:r>
            <a:r>
              <a:rPr lang="pt-BR" sz="2400" dirty="0" err="1" smtClean="0"/>
              <a:t>Conv</a:t>
            </a:r>
            <a:r>
              <a:rPr lang="pt-BR" sz="2400" dirty="0" smtClean="0"/>
              <a:t>. de Atenas relativa ao transporte de passageiros e bagagens por mar, 1974 – 23/04/14</a:t>
            </a:r>
          </a:p>
          <a:p>
            <a:r>
              <a:rPr lang="pt-BR" sz="2400" dirty="0" smtClean="0"/>
              <a:t>Limites da LLMC 76 e PROTOCOLO 96</a:t>
            </a:r>
          </a:p>
          <a:p>
            <a:r>
              <a:rPr lang="pt-BR" sz="2400" dirty="0" smtClean="0"/>
              <a:t>LOCAIS DE REFÚGIO</a:t>
            </a:r>
          </a:p>
          <a:p>
            <a:r>
              <a:rPr lang="pt-BR" sz="2400" dirty="0" smtClean="0"/>
              <a:t>PIRATARIA</a:t>
            </a:r>
          </a:p>
          <a:p>
            <a:r>
              <a:rPr lang="pt-BR" sz="2400" dirty="0" smtClean="0"/>
              <a:t>COMBATE AO TERRORISMO</a:t>
            </a:r>
          </a:p>
          <a:p>
            <a:r>
              <a:rPr lang="pt-BR" sz="2400" dirty="0" smtClean="0"/>
              <a:t>MLC 2006</a:t>
            </a:r>
          </a:p>
          <a:p>
            <a:r>
              <a:rPr lang="pt-BR" sz="2400" dirty="0" smtClean="0"/>
              <a:t>POLUIÇÃO TRANSFRONTEIRIÇA E </a:t>
            </a:r>
            <a:r>
              <a:rPr lang="pt-BR" sz="2400" dirty="0" smtClean="0"/>
              <a:t>OFF-SHORE</a:t>
            </a:r>
          </a:p>
          <a:p>
            <a:r>
              <a:rPr lang="pt-BR" dirty="0" smtClean="0"/>
              <a:t>REGRAS DE ROTTERDAM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6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777875"/>
          </a:xfrm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rgbClr val="FFFF00"/>
                </a:solidFill>
              </a:rPr>
              <a:t>LLMC 54 e 76 (85 RATIFICAÇÕES)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China (Convenção de 1976); 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Argélia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Benin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Congo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Egito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Guiné Equatorial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Nigéria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Congo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Bahamas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Barbados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Belize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Canadá (Convenção de 1976 e </a:t>
            </a:r>
            <a:r>
              <a:rPr lang="pt-BR" sz="16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Jamaica (Convenção de 1976 e </a:t>
            </a:r>
            <a:r>
              <a:rPr lang="pt-BR" sz="16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México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Guiana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Trinidad e Tobago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Azerbaijão (Convenção de 1976);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Índia (Convenção de 1976 e </a:t>
            </a:r>
            <a:r>
              <a:rPr lang="pt-BR" sz="16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399087"/>
          </a:xfrm>
        </p:spPr>
        <p:txBody>
          <a:bodyPr/>
          <a:lstStyle/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Japão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Mongólia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Rússia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Cingapura (Convenção de 1976);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Síria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Turquia (Convenção de 1976);</a:t>
            </a:r>
          </a:p>
          <a:p>
            <a:pPr eaLnBrk="1" hangingPunct="1">
              <a:defRPr/>
            </a:pP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Iêmem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Austrália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Nova Zelândia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Bélgica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Dinamarca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Finlândia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França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Alemanha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Bulgária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/96);</a:t>
            </a:r>
          </a:p>
          <a:p>
            <a:pPr eaLnBrk="1" hangingPunct="1">
              <a:defRPr/>
            </a:pP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Reino Unido (Convenção de 1976 e </a:t>
            </a:r>
            <a:r>
              <a:rPr lang="pt-BR" sz="1500" dirty="0" err="1" smtClean="0">
                <a:solidFill>
                  <a:schemeClr val="tx2">
                    <a:lumMod val="75000"/>
                  </a:schemeClr>
                </a:solidFill>
              </a:rPr>
              <a:t>Prot</a:t>
            </a:r>
            <a:r>
              <a:rPr lang="pt-BR" sz="1500" dirty="0" smtClean="0">
                <a:solidFill>
                  <a:schemeClr val="tx2">
                    <a:lumMod val="75000"/>
                  </a:schemeClr>
                </a:solidFill>
              </a:rPr>
              <a:t>/96)  entre outros</a:t>
            </a:r>
            <a:endParaRPr lang="pt-BR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954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dirty="0" smtClean="0">
                <a:solidFill>
                  <a:srgbClr val="FF0000"/>
                </a:solidFill>
                <a:latin typeface="Verdana" pitchFamily="34" charset="0"/>
              </a:rPr>
              <a:t>PAÍSES MEMBROS</a:t>
            </a:r>
            <a:endParaRPr lang="pt-BR" sz="4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8313" y="5373688"/>
            <a:ext cx="3671887" cy="158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Fundo Suplementar – 30 países</a:t>
            </a:r>
          </a:p>
          <a:p>
            <a:pPr>
              <a:defRPr/>
            </a:pPr>
            <a:r>
              <a:rPr lang="pt-BR" sz="1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CLC 92 e Fundo 92 – 113 países </a:t>
            </a:r>
          </a:p>
          <a:p>
            <a:pPr>
              <a:defRPr/>
            </a:pPr>
            <a:endParaRPr lang="pt-BR" sz="1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</a:rPr>
              <a:t>BRASIL - CLC 69</a:t>
            </a:r>
          </a:p>
          <a:p>
            <a:pPr>
              <a:defRPr/>
            </a:pPr>
            <a:endParaRPr lang="pt-BR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sz="105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Fonte: </a:t>
            </a:r>
            <a:r>
              <a:rPr lang="pt-BR" sz="1050" dirty="0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www.iopcfund.org</a:t>
            </a:r>
            <a:r>
              <a:rPr lang="pt-BR" sz="105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e </a:t>
            </a:r>
            <a:r>
              <a:rPr lang="pt-BR" sz="1050" dirty="0">
                <a:solidFill>
                  <a:schemeClr val="bg1">
                    <a:lumMod val="85000"/>
                    <a:lumOff val="15000"/>
                  </a:schemeClr>
                </a:solidFill>
                <a:hlinkClick r:id="rId3"/>
              </a:rPr>
              <a:t>www.imo.org</a:t>
            </a:r>
            <a:endParaRPr lang="pt-BR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pt-BR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Espaço Reservado para Conteúdo 3" descr="clc map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0251" y="2040638"/>
            <a:ext cx="8229600" cy="3974572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17"/>
            <a:ext cx="9144000" cy="68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400" b="1" u="sng" dirty="0" smtClean="0">
                <a:latin typeface="+mj-lt"/>
              </a:rPr>
              <a:t>NORMAS INTERNAS NA CONSTITUIÇÃO BRASILEIRA</a:t>
            </a:r>
          </a:p>
          <a:p>
            <a:pPr>
              <a:buNone/>
              <a:defRPr/>
            </a:pPr>
            <a:endParaRPr lang="pt-BR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t-BR" sz="2000" dirty="0" smtClean="0">
                <a:latin typeface="+mj-lt"/>
              </a:rPr>
              <a:t>- Art. 98 CTN:  “Art. 98. Os tratados e as convenções internacionais revogam ou modificam a legislação tributária interna, e serão observados pela que lhes sobrevenha.”</a:t>
            </a:r>
          </a:p>
          <a:p>
            <a:pPr>
              <a:buNone/>
              <a:defRPr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	- Art. 4º, IX, CFRB/88: “Art. 4º A República Federativa do Brasil rege-se nas suas relações internacionais pelos seguintes princípios: [...]; IX - cooperação entre os povos para o progresso da humanidade;”</a:t>
            </a: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 algn="just">
              <a:buNone/>
            </a:pPr>
            <a:r>
              <a:rPr lang="pt-BR" sz="2000" dirty="0" smtClean="0">
                <a:latin typeface="+mj-lt"/>
              </a:rPr>
              <a:t>     - Art. 178 CFRB/88 : “A lei disporá sobre a ordenação dos transportes aéreo, aquático e terrestre, devendo, quanto à ordenação do transporte internacional, observar os acordos firmados pela União, atendido o princípio da reciprocidade (Redação dada pela Emenda Constitucional nº 7, de 1995).”</a:t>
            </a:r>
          </a:p>
          <a:p>
            <a:pPr>
              <a:buNone/>
              <a:defRPr/>
            </a:pPr>
            <a:endParaRPr lang="pt-BR" sz="2000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  <a:defRPr/>
            </a:pPr>
            <a:endParaRPr lang="en-US" sz="2000" dirty="0" smtClean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REXT 636.331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REPERCUSSÃO GERAL 210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211015"/>
            <a:ext cx="8278837" cy="6143748"/>
          </a:xfrm>
        </p:spPr>
        <p:txBody>
          <a:bodyPr/>
          <a:lstStyle/>
          <a:p>
            <a:pPr algn="ctr">
              <a:buNone/>
              <a:defRPr/>
            </a:pPr>
            <a:endParaRPr lang="en-US" sz="3200" b="1" dirty="0" smtClean="0">
              <a:solidFill>
                <a:srgbClr val="FFC000"/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	</a:t>
            </a:r>
          </a:p>
          <a:p>
            <a:pPr>
              <a:buNone/>
              <a:defRPr/>
            </a:pPr>
            <a:endParaRPr lang="en-US" sz="2800" b="1" dirty="0" smtClean="0">
              <a:solidFill>
                <a:srgbClr val="FFC000"/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	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Mateesco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 “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Nascido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no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passado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de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uma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maneira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uniforme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destinado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exemplo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dos mares 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oceanos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não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separá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-los 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correspondendo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igualmente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interesses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todos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marítimo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cada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país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é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regulamentado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com 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mesmo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espírito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uniforme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compatível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com as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relações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que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unem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todos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todos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tempos 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toda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a parte.”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211015"/>
            <a:ext cx="8278837" cy="6143748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	</a:t>
            </a:r>
          </a:p>
          <a:p>
            <a:pPr algn="ctr">
              <a:buNone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	</a:t>
            </a: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Obrigado!</a:t>
            </a:r>
          </a:p>
          <a:p>
            <a:pPr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Tel. + 55 21 3550-4070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presidencia@iidmaritimo.org</a:t>
            </a:r>
            <a:endParaRPr lang="en-US" sz="2800" u="sng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t-BR" sz="28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Facebook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/</a:t>
            </a:r>
            <a:r>
              <a:rPr lang="pt-BR" sz="28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LevenSiano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</a:t>
            </a:r>
          </a:p>
          <a:p>
            <a:pPr>
              <a:buNone/>
              <a:defRPr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br.linkedin.com/pub/leven-siano/32/59/547</a:t>
            </a:r>
          </a:p>
          <a:p>
            <a:pPr>
              <a:buNone/>
              <a:defRPr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www.sianoemartins.com.br </a:t>
            </a:r>
          </a:p>
          <a:p>
            <a:pPr>
              <a:buNone/>
              <a:defRPr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www.iidmaritimo.org</a:t>
            </a:r>
          </a:p>
          <a:p>
            <a:pPr>
              <a:buNone/>
              <a:defRPr/>
            </a:pPr>
            <a:endParaRPr lang="pt-BR" sz="2800" b="1" dirty="0" smtClean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5" name="Imagem 2" descr="SM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5" y="5783468"/>
            <a:ext cx="1617952" cy="83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U:\IIDM\custo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348" y="5604163"/>
            <a:ext cx="1058141" cy="10581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211015"/>
            <a:ext cx="8278837" cy="6143748"/>
          </a:xfrm>
        </p:spPr>
        <p:txBody>
          <a:bodyPr/>
          <a:lstStyle/>
          <a:p>
            <a:pPr algn="ctr">
              <a:buNone/>
              <a:defRPr/>
            </a:pPr>
            <a:endParaRPr lang="en-US" sz="4000" b="1" dirty="0" smtClean="0">
              <a:solidFill>
                <a:srgbClr val="FFC000"/>
              </a:solidFill>
              <a:latin typeface="+mj-lt"/>
            </a:endParaRPr>
          </a:p>
          <a:p>
            <a:pPr algn="ctr">
              <a:buNone/>
              <a:defRPr/>
            </a:pPr>
            <a:r>
              <a:rPr 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Princípios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Marítimo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Origem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Costumeira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Universalidade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Imutabilidade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buNone/>
              <a:defRPr/>
            </a:pP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Critério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legislador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maritimista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>
              <a:buNone/>
              <a:defRPr/>
            </a:pP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Colação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de costumes</a:t>
            </a:r>
          </a:p>
          <a:p>
            <a:pPr>
              <a:buNone/>
              <a:defRPr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buNone/>
              <a:defRPr/>
            </a:pPr>
            <a:endParaRPr lang="pt-BR" sz="4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pt-BR" sz="2400" b="1" dirty="0" smtClean="0">
                <a:solidFill>
                  <a:srgbClr val="FFC000"/>
                </a:solidFill>
                <a:latin typeface="+mj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86439"/>
            <a:ext cx="8229600" cy="1068636"/>
          </a:xfrm>
        </p:spPr>
        <p:txBody>
          <a:bodyPr/>
          <a:lstStyle/>
          <a:p>
            <a:r>
              <a:rPr lang="pt-BR" sz="4200" dirty="0" smtClean="0"/>
              <a:t>HERMENÊUTICA DESDOGMATIZANTE</a:t>
            </a:r>
            <a:endParaRPr lang="pt-BR" sz="42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520329"/>
            <a:ext cx="8229600" cy="4804272"/>
          </a:xfrm>
        </p:spPr>
        <p:txBody>
          <a:bodyPr/>
          <a:lstStyle/>
          <a:p>
            <a:r>
              <a:rPr lang="pt-BR" sz="2400" dirty="0" smtClean="0"/>
              <a:t>STUCKA / PASHUKANIS – URSS /1960</a:t>
            </a:r>
          </a:p>
          <a:p>
            <a:r>
              <a:rPr lang="pt-BR" sz="2400" dirty="0" smtClean="0"/>
              <a:t>FOUCALT</a:t>
            </a:r>
          </a:p>
          <a:p>
            <a:r>
              <a:rPr lang="pt-BR" sz="2400" dirty="0" smtClean="0"/>
              <a:t>ROBERTO LYRA FILHO</a:t>
            </a:r>
          </a:p>
          <a:p>
            <a:r>
              <a:rPr lang="pt-BR" sz="2400" dirty="0" smtClean="0"/>
              <a:t>AMERICA LATINA – BRASIL, MÉXICO, CHILE, PERU, ARGENTINA.</a:t>
            </a:r>
          </a:p>
          <a:p>
            <a:pPr algn="just">
              <a:buNone/>
            </a:pPr>
            <a:r>
              <a:rPr lang="pt-BR" sz="2400" dirty="0" smtClean="0"/>
              <a:t>  “ROMPIMENTO COM O QUE ESTÁ DISCIPLINARMENTE ORDENADO E OFICIALMENTE CONSAGRADO E A POSSIBILIDADE DE OPERACIONALIZAR OUTRAS FORMAS DE PRÁTICA JURÍDICA.”</a:t>
            </a:r>
          </a:p>
          <a:p>
            <a:pPr algn="just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   PROBLEMA QUE CONFLITA COM A NAT. DAS FONTES DO DIR. MAR.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IMPORTÂNCIA DO DIP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2577947"/>
            <a:ext cx="8229600" cy="3746653"/>
          </a:xfrm>
        </p:spPr>
        <p:txBody>
          <a:bodyPr/>
          <a:lstStyle/>
          <a:p>
            <a:r>
              <a:rPr lang="pt-BR" sz="3200" dirty="0" smtClean="0"/>
              <a:t>1500 a. C. – 1960 – 8.000 tratados 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1947 – 1984          - 30.000 a 40.000 tratados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1984 – 1992          - 50.000 tratados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CONSTITUIÇÕES</a:t>
            </a:r>
          </a:p>
          <a:p>
            <a:pPr>
              <a:buNone/>
              <a:defRPr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-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Constituição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Áustria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 (art. 9º): “As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regras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Internacional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geralmente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reconhecidas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são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consideradas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parte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integrante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federal.”</a:t>
            </a: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-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Constituição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da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Alemanha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(art. 25): “As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normas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gerais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Internacional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Público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constituem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parte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integrante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federal.”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CONSTITUIÇÕES</a:t>
            </a:r>
          </a:p>
          <a:p>
            <a:pPr>
              <a:buNone/>
              <a:defRPr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Constituição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da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Itália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(art. 10): “O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Ordenamento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Jurídico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italiano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se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conforma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às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normas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Direito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Internacional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geralmente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reconhecidas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.”</a:t>
            </a:r>
          </a:p>
          <a:p>
            <a:pPr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	-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Constituição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da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Holanda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: (art. 94): “As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disposições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legais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vigor no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Reino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deixarão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de se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aplicar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quando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colidirem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com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disposições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tratados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obrigatórios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para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todas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as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pessoas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ou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com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decisão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de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organismo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j-lt"/>
              </a:rPr>
              <a:t>internacional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.”</a:t>
            </a: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CONSTITUIÇÕES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-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da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França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(art. 11): “Os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Tratados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ou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acordos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regularmente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ratificados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ou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aprovados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terão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a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partir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publicação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uma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autoridade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superior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às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das leis,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desde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que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respeitadas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pela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outra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parte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signatária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.”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-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dos EUA (art. 6º, 2ª): “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Esta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Constituição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e as leis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complementares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tratados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já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celebrados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e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celebrar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sob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en-US" sz="2400" b="1" dirty="0" err="1" smtClean="0">
                <a:solidFill>
                  <a:srgbClr val="002060"/>
                </a:solidFill>
                <a:latin typeface="+mj-lt"/>
              </a:rPr>
              <a:t>autoridade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dos EUA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constituirão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a lei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Suprema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país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BRASIL: RELAÇÃO ENTRE DIREITO INTERNACIONAL E DIREITO INTERNO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		primazia do Direito 						Internacional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Radical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		primazia do Direito 					Interno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MONISMO		  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</a:t>
            </a:r>
          </a:p>
          <a:p>
            <a:pPr>
              <a:buNone/>
              <a:defRPr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			Moderado –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Rext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80.004</a:t>
            </a:r>
          </a:p>
          <a:p>
            <a:pPr>
              <a:buNone/>
              <a:defRPr/>
            </a:pPr>
            <a:endParaRPr lang="en-US" sz="28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Seta para a direita 4"/>
          <p:cNvSpPr/>
          <p:nvPr/>
        </p:nvSpPr>
        <p:spPr>
          <a:xfrm rot="2547070">
            <a:off x="2341304" y="5244634"/>
            <a:ext cx="799241" cy="237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 rot="18623743">
            <a:off x="2254554" y="4173143"/>
            <a:ext cx="799241" cy="237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 rot="18623743">
            <a:off x="4292024" y="2918774"/>
            <a:ext cx="799241" cy="237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 rot="2529178">
            <a:off x="4303746" y="3774559"/>
            <a:ext cx="799241" cy="237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199" y="633046"/>
            <a:ext cx="8278837" cy="5721717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CONVENÇÃO DE VIENA 1969 (ART. 27)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</a:p>
          <a:p>
            <a:pPr algn="ctr">
              <a:buNone/>
            </a:pPr>
            <a:r>
              <a:rPr lang="pt-BR" sz="32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Artigo 27</a:t>
            </a:r>
          </a:p>
          <a:p>
            <a:pPr algn="ctr">
              <a:buNone/>
            </a:pPr>
            <a:r>
              <a:rPr lang="pt-BR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Direito Interno e Observância de Tratados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ctr">
              <a:buNone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“Uma parte não pode invocar as disposições de seu direito interno para justificar o inadimplemento de um tratado.”</a:t>
            </a: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476</Words>
  <Application>Microsoft Office PowerPoint</Application>
  <PresentationFormat>Apresentação na tela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Apresentação do PowerPoint</vt:lpstr>
      <vt:lpstr>Apresentação do PowerPoint</vt:lpstr>
      <vt:lpstr>HERMENÊUTICA DESDOGMATIZANTE</vt:lpstr>
      <vt:lpstr>IMPORTÂNCIA DO DIP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AGENDA INTERNACIONAL</vt:lpstr>
      <vt:lpstr>LLMC 54 e 76 (85 RATIFICAÇÕES)</vt:lpstr>
      <vt:lpstr>PAÍSES MEMBROS</vt:lpstr>
      <vt:lpstr>Apresentação do PowerPoint</vt:lpstr>
      <vt:lpstr>Apresentação do PowerPoint</vt:lpstr>
      <vt:lpstr>REXT 636.331 REPERCUSSÃO GERAL 210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mendes.vianna</cp:lastModifiedBy>
  <cp:revision>361</cp:revision>
  <dcterms:created xsi:type="dcterms:W3CDTF">2013-10-06T11:34:22Z</dcterms:created>
  <dcterms:modified xsi:type="dcterms:W3CDTF">2014-05-15T17:56:33Z</dcterms:modified>
</cp:coreProperties>
</file>