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80" r:id="rId2"/>
    <p:sldMasterId id="2147483682" r:id="rId3"/>
    <p:sldMasterId id="2147483684" r:id="rId4"/>
    <p:sldMasterId id="2147483698" r:id="rId5"/>
    <p:sldMasterId id="2147483700" r:id="rId6"/>
  </p:sldMasterIdLst>
  <p:notesMasterIdLst>
    <p:notesMasterId r:id="rId25"/>
  </p:notesMasterIdLst>
  <p:handoutMasterIdLst>
    <p:handoutMasterId r:id="rId26"/>
  </p:handoutMasterIdLst>
  <p:sldIdLst>
    <p:sldId id="345" r:id="rId7"/>
    <p:sldId id="346" r:id="rId8"/>
    <p:sldId id="368" r:id="rId9"/>
    <p:sldId id="379" r:id="rId10"/>
    <p:sldId id="381" r:id="rId11"/>
    <p:sldId id="374" r:id="rId12"/>
    <p:sldId id="380" r:id="rId13"/>
    <p:sldId id="369" r:id="rId14"/>
    <p:sldId id="382" r:id="rId15"/>
    <p:sldId id="371" r:id="rId16"/>
    <p:sldId id="370" r:id="rId17"/>
    <p:sldId id="372" r:id="rId18"/>
    <p:sldId id="364" r:id="rId19"/>
    <p:sldId id="366" r:id="rId20"/>
    <p:sldId id="373" r:id="rId21"/>
    <p:sldId id="367" r:id="rId22"/>
    <p:sldId id="365" r:id="rId23"/>
    <p:sldId id="347" r:id="rId24"/>
  </p:sldIdLst>
  <p:sldSz cx="9144000" cy="6858000" type="screen4x3"/>
  <p:notesSz cx="6858000" cy="97107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CC00"/>
    <a:srgbClr val="26247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03" autoAdjust="0"/>
    <p:restoredTop sz="9469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1799" cy="485538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5" y="0"/>
            <a:ext cx="2971799" cy="485538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F43F9114-E2ED-4241-83B6-A288F0508C07}" type="datetimeFigureOut">
              <a:rPr lang="pt-BR" smtClean="0"/>
              <a:pPr/>
              <a:t>15/05/2014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2" y="9223516"/>
            <a:ext cx="2971799" cy="485538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5" y="9223516"/>
            <a:ext cx="2971799" cy="485538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75100B45-9C55-4FAF-BE24-3042D70EE3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86384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587" cy="4854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815" y="0"/>
            <a:ext cx="2971587" cy="4854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196207-4DCD-40DC-AC48-B0F2CF0F94A8}" type="datetimeFigureOut">
              <a:rPr lang="pt-BR" smtClean="0"/>
              <a:pPr/>
              <a:t>15/05/2014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728663"/>
            <a:ext cx="4854575" cy="3640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6121" y="4612639"/>
            <a:ext cx="5485760" cy="4369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23728"/>
            <a:ext cx="2971587" cy="4854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815" y="9223728"/>
            <a:ext cx="2971587" cy="4854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C45C1-C0AA-4F8A-B99C-E0EC473B930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593422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6CA64-F4F5-4707-BD56-8F4FD07E7F2B}" type="datetimeFigureOut">
              <a:rPr lang="pt-BR" smtClean="0"/>
              <a:pPr/>
              <a:t>15/05/2014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667B-EE10-4B0E-B688-AE1D54A6DAF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5718422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6CA64-F4F5-4707-BD56-8F4FD07E7F2B}" type="datetimeFigureOut">
              <a:rPr lang="pt-BR" smtClean="0"/>
              <a:pPr/>
              <a:t>15/05/2014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667B-EE10-4B0E-B688-AE1D54A6DAF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8812798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6CA64-F4F5-4707-BD56-8F4FD07E7F2B}" type="datetimeFigureOut">
              <a:rPr lang="pt-BR" smtClean="0"/>
              <a:pPr/>
              <a:t>15/05/2014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667B-EE10-4B0E-B688-AE1D54A6DAF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8514588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AC7B6-2B91-49CC-A6AA-6064CBAB3DDB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15/05/2014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67D52-7A62-407A-A0EF-37106B3C2941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01C26-D4B0-4217-ADAB-5711C9D0696E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15/05/2014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652F3-26EA-4A6F-81E5-F7F725E0619E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01C26-D4B0-4217-ADAB-5711C9D0696E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15/05/2014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652F3-26EA-4A6F-81E5-F7F725E0619E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6CA64-F4F5-4707-BD56-8F4FD07E7F2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15/05/2014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667B-EE10-4B0E-B688-AE1D54A6DAFD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2186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6CA64-F4F5-4707-BD56-8F4FD07E7F2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15/05/2014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667B-EE10-4B0E-B688-AE1D54A6DAFD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2186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6CA64-F4F5-4707-BD56-8F4FD07E7F2B}" type="datetimeFigureOut">
              <a:rPr lang="pt-BR" smtClean="0"/>
              <a:pPr/>
              <a:t>15/05/2014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667B-EE10-4B0E-B688-AE1D54A6DAF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3021869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6CA64-F4F5-4707-BD56-8F4FD07E7F2B}" type="datetimeFigureOut">
              <a:rPr lang="pt-BR" smtClean="0"/>
              <a:pPr/>
              <a:t>15/05/2014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667B-EE10-4B0E-B688-AE1D54A6DAF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1465097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6CA64-F4F5-4707-BD56-8F4FD07E7F2B}" type="datetimeFigureOut">
              <a:rPr lang="pt-BR" smtClean="0"/>
              <a:pPr/>
              <a:t>15/05/2014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667B-EE10-4B0E-B688-AE1D54A6DAF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0881177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6CA64-F4F5-4707-BD56-8F4FD07E7F2B}" type="datetimeFigureOut">
              <a:rPr lang="pt-BR" smtClean="0"/>
              <a:pPr/>
              <a:t>15/05/2014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667B-EE10-4B0E-B688-AE1D54A6DAF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9854930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6CA64-F4F5-4707-BD56-8F4FD07E7F2B}" type="datetimeFigureOut">
              <a:rPr lang="pt-BR" smtClean="0"/>
              <a:pPr/>
              <a:t>15/05/2014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667B-EE10-4B0E-B688-AE1D54A6DAF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7959162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6CA64-F4F5-4707-BD56-8F4FD07E7F2B}" type="datetimeFigureOut">
              <a:rPr lang="pt-BR" smtClean="0"/>
              <a:pPr/>
              <a:t>15/05/2014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667B-EE10-4B0E-B688-AE1D54A6DAF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8714426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6CA64-F4F5-4707-BD56-8F4FD07E7F2B}" type="datetimeFigureOut">
              <a:rPr lang="pt-BR" smtClean="0"/>
              <a:pPr/>
              <a:t>15/05/2014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667B-EE10-4B0E-B688-AE1D54A6DAF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6227888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6CA64-F4F5-4707-BD56-8F4FD07E7F2B}" type="datetimeFigureOut">
              <a:rPr lang="pt-BR" smtClean="0"/>
              <a:pPr/>
              <a:t>15/05/2014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667B-EE10-4B0E-B688-AE1D54A6DAF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643390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6CA64-F4F5-4707-BD56-8F4FD07E7F2B}" type="datetimeFigureOut">
              <a:rPr lang="pt-BR" smtClean="0"/>
              <a:pPr/>
              <a:t>15/05/2014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7667B-EE10-4B0E-B688-AE1D54A6DAF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638811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4A315A-8C46-4830-B6F4-5616DD4E57B6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15/05/2014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752EF6-FB38-4B27-8739-9E4BA2DEC8F2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ransition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4A315A-8C46-4830-B6F4-5616DD4E57B6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15/05/2014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752EF6-FB38-4B27-8739-9E4BA2DEC8F2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ransition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4A315A-8C46-4830-B6F4-5616DD4E57B6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15/05/2014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752EF6-FB38-4B27-8739-9E4BA2DEC8F2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ransition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6CA64-F4F5-4707-BD56-8F4FD07E7F2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15/05/2014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7667B-EE10-4B0E-B688-AE1D54A6DAFD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8811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6CA64-F4F5-4707-BD56-8F4FD07E7F2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15/05/2014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7667B-EE10-4B0E-B688-AE1D54A6DAFD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8811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br/url?sa=i&amp;rct=j&amp;q=dow+quimica+guaruja&amp;source=images&amp;cd=&amp;cad=rja&amp;docid=QpIfXElRdHZh6M&amp;tbnid=2LgkWtKN99rYtM:&amp;ved=0CAUQjRw&amp;url=http://exame.abril.com.br/negocios/noticias/20-grandes-empresas-estrangeiras-que-se-deram-mal-em-2012?p=19&amp;ei=_07DUbrnLovW8gSHg4CwCg&amp;psig=AFQjCNF8vyyLGRfmzGhCIf9sOScZHhHT2A&amp;ust=1371840577233691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4.jpeg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Documento_do_Microsoft_Office_Word1.docx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ta para a direita 6"/>
          <p:cNvSpPr/>
          <p:nvPr/>
        </p:nvSpPr>
        <p:spPr>
          <a:xfrm rot="21041282">
            <a:off x="-1350516" y="-799540"/>
            <a:ext cx="6403148" cy="1002683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 w="85725" cmpd="dbl">
            <a:noFill/>
            <a:prstDash val="sysDot"/>
          </a:ln>
          <a:scene3d>
            <a:camera prst="orthographicFront"/>
            <a:lightRig rig="threePt" dir="t"/>
          </a:scene3d>
          <a:sp3d prstMaterial="softEdge">
            <a:bevelT w="177800" h="1016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prstClr val="white"/>
              </a:solidFill>
            </a:endParaRPr>
          </a:p>
        </p:txBody>
      </p:sp>
      <p:pic>
        <p:nvPicPr>
          <p:cNvPr id="205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3800" y="188913"/>
            <a:ext cx="3965575" cy="318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eta para a direita 5"/>
          <p:cNvSpPr/>
          <p:nvPr/>
        </p:nvSpPr>
        <p:spPr>
          <a:xfrm rot="21041282">
            <a:off x="-2075795" y="-1002271"/>
            <a:ext cx="6403148" cy="10026830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 w="85725" cmpd="dbl">
            <a:noFill/>
            <a:prstDash val="sysDot"/>
          </a:ln>
          <a:scene3d>
            <a:camera prst="orthographicFront"/>
            <a:lightRig rig="threePt" dir="t"/>
          </a:scene3d>
          <a:sp3d prstMaterial="softEdge">
            <a:bevelT w="177800" h="1016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prstClr val="white"/>
              </a:solidFill>
            </a:endParaRPr>
          </a:p>
        </p:txBody>
      </p:sp>
      <p:sp>
        <p:nvSpPr>
          <p:cNvPr id="18" name="Seta para a direita 17"/>
          <p:cNvSpPr/>
          <p:nvPr/>
        </p:nvSpPr>
        <p:spPr>
          <a:xfrm rot="21041282">
            <a:off x="-3011899" y="-1447612"/>
            <a:ext cx="6403148" cy="10026830"/>
          </a:xfrm>
          <a:prstGeom prst="rightArrow">
            <a:avLst/>
          </a:prstGeom>
          <a:solidFill>
            <a:schemeClr val="accent5">
              <a:lumMod val="50000"/>
            </a:schemeClr>
          </a:solidFill>
          <a:ln w="85725" cmpd="dbl">
            <a:noFill/>
            <a:prstDash val="sysDot"/>
          </a:ln>
          <a:scene3d>
            <a:camera prst="orthographicFront"/>
            <a:lightRig rig="threePt" dir="t"/>
          </a:scene3d>
          <a:sp3d prstMaterial="softEdge">
            <a:bevelT w="177800" h="1016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prstClr val="white"/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1663" y="3716338"/>
            <a:ext cx="2773362" cy="277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23"/>
          <p:cNvGrpSpPr>
            <a:grpSpLocks/>
          </p:cNvGrpSpPr>
          <p:nvPr/>
        </p:nvGrpSpPr>
        <p:grpSpPr bwMode="auto">
          <a:xfrm>
            <a:off x="-1044575" y="2997200"/>
            <a:ext cx="4373563" cy="4383088"/>
            <a:chOff x="-1044624" y="2996952"/>
            <a:chExt cx="4373165" cy="4383178"/>
          </a:xfrm>
        </p:grpSpPr>
        <p:sp>
          <p:nvSpPr>
            <p:cNvPr id="16" name="Elipse 15"/>
            <p:cNvSpPr/>
            <p:nvPr/>
          </p:nvSpPr>
          <p:spPr>
            <a:xfrm>
              <a:off x="-514447" y="3466862"/>
              <a:ext cx="3312812" cy="33830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pic>
          <p:nvPicPr>
            <p:cNvPr id="17" name="Picture 10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rcRect/>
            <a:stretch>
              <a:fillRect/>
            </a:stretch>
          </p:blipFill>
          <p:spPr bwMode="auto">
            <a:xfrm rot="1205947">
              <a:off x="-1044624" y="2996952"/>
              <a:ext cx="4373165" cy="4383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0" name="Retângulo 9"/>
          <p:cNvSpPr/>
          <p:nvPr/>
        </p:nvSpPr>
        <p:spPr>
          <a:xfrm>
            <a:off x="467544" y="1844824"/>
            <a:ext cx="82089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“Art. 21. Compete à União: (...)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XII - explorar, diretamente ou mediante autorização, concessão ou permissão: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a) </a:t>
            </a:r>
            <a:r>
              <a:rPr lang="pt-BR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os serviços </a:t>
            </a:r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de radiodifusão sonora e de sons e imagens;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b) </a:t>
            </a:r>
            <a:r>
              <a:rPr lang="pt-BR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os serviços </a:t>
            </a:r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e instalações de energia elétrica...;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c)a navegação área, aeroespacial e a </a:t>
            </a:r>
            <a:r>
              <a:rPr lang="pt-BR" sz="2400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infra-estrutura</a:t>
            </a:r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aeroportuária;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d) </a:t>
            </a:r>
            <a:r>
              <a:rPr lang="pt-BR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os serviços </a:t>
            </a:r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de transporte ferroviário e </a:t>
            </a:r>
            <a:r>
              <a:rPr lang="pt-BR" sz="2400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aquaviário</a:t>
            </a:r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...;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e) </a:t>
            </a:r>
            <a:r>
              <a:rPr lang="pt-BR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os serviços </a:t>
            </a:r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de transporte rodoviário interestadual e internacional de passageiros;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f) </a:t>
            </a:r>
            <a:r>
              <a:rPr lang="pt-BR" sz="2400" b="1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os portos</a:t>
            </a:r>
            <a:r>
              <a:rPr lang="pt-BR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marítimos, fluviais e lacustres;...”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 bwMode="auto">
          <a:xfrm>
            <a:off x="673225" y="476672"/>
            <a:ext cx="8435280" cy="66733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/>
        </p:spPr>
        <p:txBody>
          <a:bodyPr anchor="ctr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endParaRPr lang="pt-BR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-108520" y="0"/>
            <a:ext cx="9252520" cy="880998"/>
          </a:xfrm>
          <a:prstGeom prst="rect">
            <a:avLst/>
          </a:prstGeom>
          <a:solidFill>
            <a:schemeClr val="accent5">
              <a:lumMod val="50000"/>
              <a:alpha val="15000"/>
            </a:schemeClr>
          </a:solidFill>
          <a:ln w="28575">
            <a:noFill/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spc="50" dirty="0" smtClean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BACC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j-ea"/>
                <a:cs typeface="+mj-cs"/>
              </a:rPr>
              <a:t>Disposições constitucionais</a:t>
            </a:r>
            <a:endParaRPr lang="pt-BR" sz="3600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16632"/>
            <a:ext cx="833438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Ondulado 13"/>
          <p:cNvSpPr/>
          <p:nvPr/>
        </p:nvSpPr>
        <p:spPr>
          <a:xfrm>
            <a:off x="0" y="6365562"/>
            <a:ext cx="9144000" cy="447814"/>
          </a:xfrm>
          <a:prstGeom prst="wave">
            <a:avLst>
              <a:gd name="adj1" fmla="val 20000"/>
              <a:gd name="adj2" fmla="val -7425"/>
            </a:avLst>
          </a:prstGeom>
          <a:solidFill>
            <a:schemeClr val="accent5">
              <a:lumMod val="50000"/>
              <a:alpha val="15000"/>
            </a:schemeClr>
          </a:solidFill>
          <a:ln w="28575">
            <a:noFill/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1331640" y="1196752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accent5">
                    <a:lumMod val="50000"/>
                  </a:schemeClr>
                </a:solidFill>
              </a:rPr>
              <a:t>Público é o PORTO; o serviço é PRIVADO</a:t>
            </a:r>
            <a:endParaRPr lang="pt-BR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23"/>
          <p:cNvGrpSpPr>
            <a:grpSpLocks/>
          </p:cNvGrpSpPr>
          <p:nvPr/>
        </p:nvGrpSpPr>
        <p:grpSpPr bwMode="auto">
          <a:xfrm>
            <a:off x="-1044575" y="2997200"/>
            <a:ext cx="4373563" cy="4383088"/>
            <a:chOff x="-1044624" y="2996952"/>
            <a:chExt cx="4373165" cy="4383178"/>
          </a:xfrm>
        </p:grpSpPr>
        <p:sp>
          <p:nvSpPr>
            <p:cNvPr id="16" name="Elipse 15"/>
            <p:cNvSpPr/>
            <p:nvPr/>
          </p:nvSpPr>
          <p:spPr>
            <a:xfrm>
              <a:off x="-514447" y="3466862"/>
              <a:ext cx="3312812" cy="33830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pic>
          <p:nvPicPr>
            <p:cNvPr id="17" name="Picture 10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rcRect/>
            <a:stretch>
              <a:fillRect/>
            </a:stretch>
          </p:blipFill>
          <p:spPr bwMode="auto">
            <a:xfrm rot="1205947">
              <a:off x="-1044624" y="2996952"/>
              <a:ext cx="4373165" cy="4383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0" name="Retângulo 9"/>
          <p:cNvSpPr/>
          <p:nvPr/>
        </p:nvSpPr>
        <p:spPr>
          <a:xfrm>
            <a:off x="1043608" y="1714488"/>
            <a:ext cx="66967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pt-BR" sz="28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“</a:t>
            </a:r>
            <a:r>
              <a:rPr lang="pt-BR" altLang="ja-JP" sz="28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Art. 22. Compete privativamente à União legislar sobre:</a:t>
            </a:r>
          </a:p>
          <a:p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(...)</a:t>
            </a:r>
          </a:p>
          <a:p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IX – diretrizes da política nacional de transportes;</a:t>
            </a:r>
          </a:p>
          <a:p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X – regime dos portos, navegação lacustre, fluvial, marítima, aérea e aeroespacial; ...</a:t>
            </a:r>
            <a:r>
              <a:rPr lang="ja-JP" altLang="pt-BR" sz="28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”</a:t>
            </a:r>
            <a:endParaRPr lang="pt-BR" sz="2800" b="1" dirty="0" smtClean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>
              <a:spcAft>
                <a:spcPts val="1200"/>
              </a:spcAft>
            </a:pPr>
            <a:endParaRPr lang="pt-BR" sz="28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 bwMode="auto">
          <a:xfrm>
            <a:off x="673225" y="476672"/>
            <a:ext cx="8435280" cy="66733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/>
        </p:spPr>
        <p:txBody>
          <a:bodyPr anchor="ctr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endParaRPr lang="pt-BR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-180528" y="0"/>
            <a:ext cx="9324528" cy="880998"/>
          </a:xfrm>
          <a:prstGeom prst="rect">
            <a:avLst/>
          </a:prstGeom>
          <a:solidFill>
            <a:schemeClr val="accent5">
              <a:lumMod val="50000"/>
              <a:alpha val="15000"/>
            </a:schemeClr>
          </a:solidFill>
          <a:ln w="28575">
            <a:noFill/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spc="50" dirty="0" smtClean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BACC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j-ea"/>
                <a:cs typeface="+mj-cs"/>
              </a:rPr>
              <a:t>Disposições constitucionais</a:t>
            </a:r>
            <a:endParaRPr lang="pt-BR" sz="3600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16632"/>
            <a:ext cx="833438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Ondulado 13"/>
          <p:cNvSpPr/>
          <p:nvPr/>
        </p:nvSpPr>
        <p:spPr>
          <a:xfrm>
            <a:off x="0" y="6365562"/>
            <a:ext cx="9144000" cy="447814"/>
          </a:xfrm>
          <a:prstGeom prst="wave">
            <a:avLst>
              <a:gd name="adj1" fmla="val 20000"/>
              <a:gd name="adj2" fmla="val -7425"/>
            </a:avLst>
          </a:prstGeom>
          <a:solidFill>
            <a:schemeClr val="accent5">
              <a:lumMod val="50000"/>
              <a:alpha val="15000"/>
            </a:schemeClr>
          </a:solidFill>
          <a:ln w="28575">
            <a:noFill/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23"/>
          <p:cNvGrpSpPr>
            <a:grpSpLocks/>
          </p:cNvGrpSpPr>
          <p:nvPr/>
        </p:nvGrpSpPr>
        <p:grpSpPr bwMode="auto">
          <a:xfrm>
            <a:off x="-1044575" y="2997200"/>
            <a:ext cx="4373563" cy="4383088"/>
            <a:chOff x="-1044624" y="2996952"/>
            <a:chExt cx="4373165" cy="4383178"/>
          </a:xfrm>
        </p:grpSpPr>
        <p:sp>
          <p:nvSpPr>
            <p:cNvPr id="16" name="Elipse 15"/>
            <p:cNvSpPr/>
            <p:nvPr/>
          </p:nvSpPr>
          <p:spPr>
            <a:xfrm>
              <a:off x="-514447" y="3466862"/>
              <a:ext cx="3312812" cy="33830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pic>
          <p:nvPicPr>
            <p:cNvPr id="17" name="Picture 10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rcRect/>
            <a:stretch>
              <a:fillRect/>
            </a:stretch>
          </p:blipFill>
          <p:spPr bwMode="auto">
            <a:xfrm rot="1205947">
              <a:off x="-1044624" y="2996952"/>
              <a:ext cx="4373165" cy="4383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0" name="Retângulo 9"/>
          <p:cNvSpPr/>
          <p:nvPr/>
        </p:nvSpPr>
        <p:spPr>
          <a:xfrm>
            <a:off x="1187624" y="2132856"/>
            <a:ext cx="67687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“Art. 175. Incumbe ao Poder Público, na forma da lei, diretamente ou sob regime de concessão ou permissão, sempre através de licitação, a prestação </a:t>
            </a:r>
            <a:r>
              <a:rPr lang="pt-BR" sz="28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de serviços públicos</a:t>
            </a:r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.”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 bwMode="auto">
          <a:xfrm>
            <a:off x="673225" y="476672"/>
            <a:ext cx="8435280" cy="66733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/>
        </p:spPr>
        <p:txBody>
          <a:bodyPr anchor="ctr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endParaRPr lang="pt-BR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-180528" y="0"/>
            <a:ext cx="9324528" cy="880998"/>
          </a:xfrm>
          <a:prstGeom prst="rect">
            <a:avLst/>
          </a:prstGeom>
          <a:solidFill>
            <a:schemeClr val="accent5">
              <a:lumMod val="50000"/>
              <a:alpha val="15000"/>
            </a:schemeClr>
          </a:solidFill>
          <a:ln w="28575">
            <a:noFill/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spc="50" dirty="0" smtClean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BACC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j-ea"/>
                <a:cs typeface="+mj-cs"/>
              </a:rPr>
              <a:t>Disposições constitucionais</a:t>
            </a:r>
            <a:endParaRPr lang="pt-BR" sz="3600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16632"/>
            <a:ext cx="833438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Ondulado 13"/>
          <p:cNvSpPr/>
          <p:nvPr/>
        </p:nvSpPr>
        <p:spPr>
          <a:xfrm>
            <a:off x="0" y="6365562"/>
            <a:ext cx="9144000" cy="447814"/>
          </a:xfrm>
          <a:prstGeom prst="wave">
            <a:avLst>
              <a:gd name="adj1" fmla="val 20000"/>
              <a:gd name="adj2" fmla="val -7425"/>
            </a:avLst>
          </a:prstGeom>
          <a:solidFill>
            <a:schemeClr val="accent5">
              <a:lumMod val="50000"/>
              <a:alpha val="15000"/>
            </a:schemeClr>
          </a:solidFill>
          <a:ln w="28575">
            <a:noFill/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ndulado 35"/>
          <p:cNvSpPr/>
          <p:nvPr/>
        </p:nvSpPr>
        <p:spPr>
          <a:xfrm>
            <a:off x="0" y="6365562"/>
            <a:ext cx="9144000" cy="447814"/>
          </a:xfrm>
          <a:prstGeom prst="wave">
            <a:avLst>
              <a:gd name="adj1" fmla="val 20000"/>
              <a:gd name="adj2" fmla="val -7425"/>
            </a:avLst>
          </a:prstGeom>
          <a:solidFill>
            <a:schemeClr val="accent5">
              <a:lumMod val="50000"/>
              <a:alpha val="15000"/>
            </a:schemeClr>
          </a:solidFill>
          <a:ln w="28575">
            <a:noFill/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467544" y="1484784"/>
            <a:ext cx="842493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 smtClean="0">
                <a:solidFill>
                  <a:schemeClr val="accent5">
                    <a:lumMod val="50000"/>
                  </a:schemeClr>
                </a:solidFill>
              </a:rPr>
              <a:t>Lei nº 12.815 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- Porto organizado: </a:t>
            </a:r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</a:rPr>
              <a:t>BEM PÚBLICO 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construído e aparelhado para atender a necessidades de navegação, de movimentação de passageiros ou de movimentação e armazenagem de mercadorias, e cujo tráfego e operações portuárias estejam sob jurisdição de autoridade portuária.</a:t>
            </a:r>
          </a:p>
        </p:txBody>
      </p:sp>
      <p:sp>
        <p:nvSpPr>
          <p:cNvPr id="14" name="Título 1"/>
          <p:cNvSpPr txBox="1">
            <a:spLocks/>
          </p:cNvSpPr>
          <p:nvPr/>
        </p:nvSpPr>
        <p:spPr bwMode="auto">
          <a:xfrm>
            <a:off x="673225" y="476672"/>
            <a:ext cx="8435280" cy="66733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/>
        </p:spPr>
        <p:txBody>
          <a:bodyPr anchor="ctr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endParaRPr lang="pt-BR" sz="3600" b="1" spc="5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026" name="Picture 2" descr="C:\Users\lguerise\Desktop\Poligonal Porto Sant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28600" y="2852936"/>
            <a:ext cx="8483302" cy="3570536"/>
          </a:xfrm>
          <a:prstGeom prst="rect">
            <a:avLst/>
          </a:prstGeom>
          <a:noFill/>
        </p:spPr>
      </p:pic>
      <p:pic>
        <p:nvPicPr>
          <p:cNvPr id="1030" name="Picture 6" descr="http://exame0.abrilm.com.br/assets/images/2012/6/59310/size_590_DowQuimica.jpg?1340309119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2636912"/>
            <a:ext cx="3262353" cy="244827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</p:pic>
      <p:grpSp>
        <p:nvGrpSpPr>
          <p:cNvPr id="2" name="Grupo 46"/>
          <p:cNvGrpSpPr/>
          <p:nvPr/>
        </p:nvGrpSpPr>
        <p:grpSpPr>
          <a:xfrm>
            <a:off x="1403648" y="3130837"/>
            <a:ext cx="3699076" cy="2890451"/>
            <a:chOff x="1403648" y="3130837"/>
            <a:chExt cx="3699076" cy="2890451"/>
          </a:xfrm>
        </p:grpSpPr>
        <p:cxnSp>
          <p:nvCxnSpPr>
            <p:cNvPr id="15" name="Conector reto 14"/>
            <p:cNvCxnSpPr/>
            <p:nvPr/>
          </p:nvCxnSpPr>
          <p:spPr>
            <a:xfrm>
              <a:off x="1475656" y="4437112"/>
              <a:ext cx="1368152" cy="144016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/>
            <p:cNvCxnSpPr/>
            <p:nvPr/>
          </p:nvCxnSpPr>
          <p:spPr>
            <a:xfrm flipV="1">
              <a:off x="2843808" y="4509120"/>
              <a:ext cx="144016" cy="72008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>
              <a:off x="2987824" y="4509120"/>
              <a:ext cx="360040" cy="216024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to 22"/>
            <p:cNvCxnSpPr/>
            <p:nvPr/>
          </p:nvCxnSpPr>
          <p:spPr>
            <a:xfrm>
              <a:off x="3347864" y="4725144"/>
              <a:ext cx="504056" cy="72008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to 24"/>
            <p:cNvCxnSpPr/>
            <p:nvPr/>
          </p:nvCxnSpPr>
          <p:spPr>
            <a:xfrm>
              <a:off x="3851920" y="4797152"/>
              <a:ext cx="0" cy="288032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to 26"/>
            <p:cNvCxnSpPr/>
            <p:nvPr/>
          </p:nvCxnSpPr>
          <p:spPr>
            <a:xfrm>
              <a:off x="3851920" y="5085184"/>
              <a:ext cx="288032" cy="216024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to 28"/>
            <p:cNvCxnSpPr/>
            <p:nvPr/>
          </p:nvCxnSpPr>
          <p:spPr>
            <a:xfrm>
              <a:off x="4139952" y="5301208"/>
              <a:ext cx="432048" cy="504056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to 30"/>
            <p:cNvCxnSpPr/>
            <p:nvPr/>
          </p:nvCxnSpPr>
          <p:spPr>
            <a:xfrm flipH="1">
              <a:off x="4499992" y="5805264"/>
              <a:ext cx="72008" cy="144016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to 32"/>
            <p:cNvCxnSpPr/>
            <p:nvPr/>
          </p:nvCxnSpPr>
          <p:spPr>
            <a:xfrm>
              <a:off x="4499992" y="5949280"/>
              <a:ext cx="288032" cy="72008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to 34"/>
            <p:cNvCxnSpPr/>
            <p:nvPr/>
          </p:nvCxnSpPr>
          <p:spPr>
            <a:xfrm flipV="1">
              <a:off x="4788024" y="5805264"/>
              <a:ext cx="72008" cy="216024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to 36"/>
            <p:cNvCxnSpPr/>
            <p:nvPr/>
          </p:nvCxnSpPr>
          <p:spPr>
            <a:xfrm flipV="1">
              <a:off x="4860032" y="5589240"/>
              <a:ext cx="216024" cy="216024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to 38"/>
            <p:cNvCxnSpPr/>
            <p:nvPr/>
          </p:nvCxnSpPr>
          <p:spPr>
            <a:xfrm flipH="1" flipV="1">
              <a:off x="3347864" y="3789040"/>
              <a:ext cx="1728192" cy="1800200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to 40"/>
            <p:cNvCxnSpPr/>
            <p:nvPr/>
          </p:nvCxnSpPr>
          <p:spPr>
            <a:xfrm flipH="1">
              <a:off x="2051720" y="3789040"/>
              <a:ext cx="1296144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to 42"/>
            <p:cNvCxnSpPr/>
            <p:nvPr/>
          </p:nvCxnSpPr>
          <p:spPr>
            <a:xfrm flipH="1">
              <a:off x="1403648" y="3789040"/>
              <a:ext cx="648072" cy="648072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tângulo 43"/>
            <p:cNvSpPr/>
            <p:nvPr/>
          </p:nvSpPr>
          <p:spPr>
            <a:xfrm rot="20545329">
              <a:off x="4796792" y="5771770"/>
              <a:ext cx="270495" cy="9989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prstClr val="white"/>
                </a:solidFill>
              </a:endParaRPr>
            </a:p>
          </p:txBody>
        </p:sp>
        <p:sp>
          <p:nvSpPr>
            <p:cNvPr id="45" name="Retângulo 44"/>
            <p:cNvSpPr/>
            <p:nvPr/>
          </p:nvSpPr>
          <p:spPr>
            <a:xfrm rot="20545329">
              <a:off x="1847356" y="3130837"/>
              <a:ext cx="432048" cy="144016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prstClr val="white"/>
                </a:solidFill>
              </a:endParaRPr>
            </a:p>
          </p:txBody>
        </p:sp>
        <p:sp>
          <p:nvSpPr>
            <p:cNvPr id="46" name="Retângulo 45"/>
            <p:cNvSpPr/>
            <p:nvPr/>
          </p:nvSpPr>
          <p:spPr>
            <a:xfrm rot="20545329">
              <a:off x="4832229" y="5902904"/>
              <a:ext cx="270495" cy="9989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prstClr val="white"/>
                </a:solidFill>
              </a:endParaRPr>
            </a:p>
          </p:txBody>
        </p:sp>
      </p:grpSp>
      <p:sp>
        <p:nvSpPr>
          <p:cNvPr id="48" name="CaixaDeTexto 47"/>
          <p:cNvSpPr txBox="1"/>
          <p:nvPr/>
        </p:nvSpPr>
        <p:spPr>
          <a:xfrm>
            <a:off x="179512" y="6453336"/>
            <a:ext cx="13681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b="1" dirty="0" smtClean="0">
                <a:solidFill>
                  <a:prstClr val="black"/>
                </a:solidFill>
              </a:rPr>
              <a:t>Poligonal sem escala</a:t>
            </a:r>
            <a:endParaRPr lang="pt-BR" sz="1050" b="1" dirty="0">
              <a:solidFill>
                <a:prstClr val="black"/>
              </a:solidFill>
            </a:endParaRPr>
          </a:p>
        </p:txBody>
      </p:sp>
      <p:cxnSp>
        <p:nvCxnSpPr>
          <p:cNvPr id="50" name="Conector reto 49"/>
          <p:cNvCxnSpPr>
            <a:endCxn id="46" idx="3"/>
          </p:cNvCxnSpPr>
          <p:nvPr/>
        </p:nvCxnSpPr>
        <p:spPr>
          <a:xfrm flipH="1">
            <a:off x="5096409" y="2636912"/>
            <a:ext cx="555711" cy="3275093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to 51"/>
          <p:cNvCxnSpPr>
            <a:endCxn id="46" idx="3"/>
          </p:cNvCxnSpPr>
          <p:nvPr/>
        </p:nvCxnSpPr>
        <p:spPr>
          <a:xfrm flipH="1">
            <a:off x="5096409" y="5085184"/>
            <a:ext cx="3796071" cy="826821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to 53"/>
          <p:cNvCxnSpPr>
            <a:endCxn id="46" idx="3"/>
          </p:cNvCxnSpPr>
          <p:nvPr/>
        </p:nvCxnSpPr>
        <p:spPr>
          <a:xfrm flipH="1">
            <a:off x="5096409" y="5085184"/>
            <a:ext cx="555711" cy="826821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tângulo 31"/>
          <p:cNvSpPr/>
          <p:nvPr/>
        </p:nvSpPr>
        <p:spPr>
          <a:xfrm>
            <a:off x="-180528" y="0"/>
            <a:ext cx="9324528" cy="880998"/>
          </a:xfrm>
          <a:prstGeom prst="rect">
            <a:avLst/>
          </a:prstGeom>
          <a:solidFill>
            <a:schemeClr val="accent5">
              <a:lumMod val="50000"/>
              <a:alpha val="15000"/>
            </a:schemeClr>
          </a:solidFill>
          <a:ln w="28575">
            <a:noFill/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spc="50" dirty="0" smtClean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BACC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j-ea"/>
                <a:cs typeface="+mj-cs"/>
              </a:rPr>
              <a:t>Porto Organizado</a:t>
            </a:r>
            <a:endParaRPr lang="pt-BR" sz="3600" dirty="0"/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116632"/>
            <a:ext cx="833438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864729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23"/>
          <p:cNvGrpSpPr>
            <a:grpSpLocks/>
          </p:cNvGrpSpPr>
          <p:nvPr/>
        </p:nvGrpSpPr>
        <p:grpSpPr bwMode="auto">
          <a:xfrm>
            <a:off x="-1044575" y="2997200"/>
            <a:ext cx="4373563" cy="4383088"/>
            <a:chOff x="-1044624" y="2996952"/>
            <a:chExt cx="4373165" cy="4383178"/>
          </a:xfrm>
        </p:grpSpPr>
        <p:sp>
          <p:nvSpPr>
            <p:cNvPr id="16" name="Elipse 15"/>
            <p:cNvSpPr/>
            <p:nvPr/>
          </p:nvSpPr>
          <p:spPr>
            <a:xfrm>
              <a:off x="-514447" y="3466862"/>
              <a:ext cx="3312812" cy="33830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pic>
          <p:nvPicPr>
            <p:cNvPr id="17" name="Picture 10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rcRect/>
            <a:stretch>
              <a:fillRect/>
            </a:stretch>
          </p:blipFill>
          <p:spPr bwMode="auto">
            <a:xfrm rot="1205947">
              <a:off x="-1044624" y="2996952"/>
              <a:ext cx="4373165" cy="4383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0" name="Retângulo 9"/>
          <p:cNvSpPr/>
          <p:nvPr/>
        </p:nvSpPr>
        <p:spPr>
          <a:xfrm>
            <a:off x="611560" y="1196752"/>
            <a:ext cx="78488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Art. 5º Os interessados em ampliar as áreas das instalações portuárias, localizadas fora da área do porto organizado, e que </a:t>
            </a:r>
            <a:r>
              <a:rPr lang="pt-BR" sz="2800" b="1" dirty="0" smtClean="0">
                <a:solidFill>
                  <a:schemeClr val="accent5">
                    <a:lumMod val="50000"/>
                  </a:schemeClr>
                </a:solidFill>
              </a:rPr>
              <a:t>não excedam a 25% </a:t>
            </a:r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(vinte e cinco por cento) das áreas originais, deverão formalizar pedido junto à </a:t>
            </a:r>
            <a:r>
              <a:rPr lang="pt-BR" sz="2800" dirty="0" err="1" smtClean="0">
                <a:solidFill>
                  <a:schemeClr val="accent5">
                    <a:lumMod val="50000"/>
                  </a:schemeClr>
                </a:solidFill>
              </a:rPr>
              <a:t>ANTAq</a:t>
            </a:r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, mediante a apresentação dos seguintes documentos, entre outros que poderão ser exigidos pela </a:t>
            </a:r>
            <a:r>
              <a:rPr lang="pt-BR" sz="2800" dirty="0" err="1" smtClean="0">
                <a:solidFill>
                  <a:schemeClr val="accent5">
                    <a:lumMod val="50000"/>
                  </a:schemeClr>
                </a:solidFill>
              </a:rPr>
              <a:t>ANTAq</a:t>
            </a:r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: (...)</a:t>
            </a:r>
          </a:p>
          <a:p>
            <a:pPr algn="just"/>
            <a:endParaRPr lang="pt-BR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Art. 7º  É vedada a ampliação da área de instalações portuárias localizadas dentro da área do porto organizado. 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 bwMode="auto">
          <a:xfrm>
            <a:off x="673225" y="476672"/>
            <a:ext cx="8435280" cy="66733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/>
        </p:spPr>
        <p:txBody>
          <a:bodyPr anchor="ctr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endParaRPr lang="pt-BR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-180528" y="0"/>
            <a:ext cx="9324528" cy="880998"/>
          </a:xfrm>
          <a:prstGeom prst="rect">
            <a:avLst/>
          </a:prstGeom>
          <a:solidFill>
            <a:schemeClr val="accent5">
              <a:lumMod val="50000"/>
              <a:alpha val="15000"/>
            </a:schemeClr>
          </a:solidFill>
          <a:ln w="28575">
            <a:noFill/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spc="50" dirty="0" smtClean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BACC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j-ea"/>
                <a:cs typeface="+mj-cs"/>
              </a:rPr>
              <a:t>Portaria nº 110 (02.08.2013)</a:t>
            </a:r>
            <a:endParaRPr lang="pt-BR" sz="3600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16632"/>
            <a:ext cx="833438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Ondulado 13"/>
          <p:cNvSpPr/>
          <p:nvPr/>
        </p:nvSpPr>
        <p:spPr>
          <a:xfrm>
            <a:off x="0" y="6365562"/>
            <a:ext cx="9144000" cy="447814"/>
          </a:xfrm>
          <a:prstGeom prst="wave">
            <a:avLst>
              <a:gd name="adj1" fmla="val 20000"/>
              <a:gd name="adj2" fmla="val -7425"/>
            </a:avLst>
          </a:prstGeom>
          <a:solidFill>
            <a:schemeClr val="accent5">
              <a:lumMod val="50000"/>
              <a:alpha val="15000"/>
            </a:schemeClr>
          </a:solidFill>
          <a:ln w="28575">
            <a:noFill/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23"/>
          <p:cNvGrpSpPr>
            <a:grpSpLocks/>
          </p:cNvGrpSpPr>
          <p:nvPr/>
        </p:nvGrpSpPr>
        <p:grpSpPr bwMode="auto">
          <a:xfrm>
            <a:off x="-1044575" y="2997200"/>
            <a:ext cx="4373563" cy="4383088"/>
            <a:chOff x="-1044624" y="2996952"/>
            <a:chExt cx="4373165" cy="4383178"/>
          </a:xfrm>
        </p:grpSpPr>
        <p:sp>
          <p:nvSpPr>
            <p:cNvPr id="16" name="Elipse 15"/>
            <p:cNvSpPr/>
            <p:nvPr/>
          </p:nvSpPr>
          <p:spPr>
            <a:xfrm>
              <a:off x="-514447" y="3466862"/>
              <a:ext cx="3312812" cy="33830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pic>
          <p:nvPicPr>
            <p:cNvPr id="17" name="Picture 10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rcRect/>
            <a:stretch>
              <a:fillRect/>
            </a:stretch>
          </p:blipFill>
          <p:spPr bwMode="auto">
            <a:xfrm rot="1205947">
              <a:off x="-1044624" y="2996952"/>
              <a:ext cx="4373165" cy="4383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0" name="Retângulo 9"/>
          <p:cNvSpPr/>
          <p:nvPr/>
        </p:nvSpPr>
        <p:spPr>
          <a:xfrm>
            <a:off x="683568" y="1556792"/>
            <a:ext cx="799288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 smtClean="0">
                <a:solidFill>
                  <a:schemeClr val="accent5">
                    <a:lumMod val="50000"/>
                  </a:schemeClr>
                </a:solidFill>
              </a:rPr>
              <a:t>Expansão e inovação</a:t>
            </a:r>
          </a:p>
          <a:p>
            <a:endParaRPr lang="pt-BR" sz="2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pt-BR" sz="2800" b="1" dirty="0" smtClean="0">
                <a:solidFill>
                  <a:schemeClr val="accent5">
                    <a:lumMod val="50000"/>
                  </a:schemeClr>
                </a:solidFill>
              </a:rPr>
              <a:t>Lei nº 12.815,  Art. 6 - (...) § 6º</a:t>
            </a:r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 O poder concedente poderá autorizar, mediante requerimento do arrendatário, na forma do regulamento, expansão da área arrendada para área contígua dentro da poligonal do porto organizado, sempre que a medida trouxer comprovadamente eficiência na operação portuária.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 bwMode="auto">
          <a:xfrm>
            <a:off x="673225" y="476672"/>
            <a:ext cx="8435280" cy="66733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/>
        </p:spPr>
        <p:txBody>
          <a:bodyPr anchor="ctr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endParaRPr lang="pt-BR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-180528" y="0"/>
            <a:ext cx="9324528" cy="880998"/>
          </a:xfrm>
          <a:prstGeom prst="rect">
            <a:avLst/>
          </a:prstGeom>
          <a:solidFill>
            <a:schemeClr val="accent5">
              <a:lumMod val="50000"/>
              <a:alpha val="15000"/>
            </a:schemeClr>
          </a:solidFill>
          <a:ln w="28575">
            <a:noFill/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spc="50" dirty="0" smtClean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BACC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j-ea"/>
                <a:cs typeface="+mj-cs"/>
              </a:rPr>
              <a:t>Contratos de arrendamento</a:t>
            </a:r>
            <a:endParaRPr lang="pt-BR" sz="3600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16632"/>
            <a:ext cx="833438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Ondulado 13"/>
          <p:cNvSpPr/>
          <p:nvPr/>
        </p:nvSpPr>
        <p:spPr>
          <a:xfrm>
            <a:off x="0" y="6365562"/>
            <a:ext cx="9144000" cy="447814"/>
          </a:xfrm>
          <a:prstGeom prst="wave">
            <a:avLst>
              <a:gd name="adj1" fmla="val 20000"/>
              <a:gd name="adj2" fmla="val -7425"/>
            </a:avLst>
          </a:prstGeom>
          <a:solidFill>
            <a:schemeClr val="accent5">
              <a:lumMod val="50000"/>
              <a:alpha val="15000"/>
            </a:schemeClr>
          </a:solidFill>
          <a:ln w="28575">
            <a:noFill/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23"/>
          <p:cNvGrpSpPr>
            <a:grpSpLocks/>
          </p:cNvGrpSpPr>
          <p:nvPr/>
        </p:nvGrpSpPr>
        <p:grpSpPr bwMode="auto">
          <a:xfrm>
            <a:off x="-1044575" y="2997200"/>
            <a:ext cx="4373563" cy="4383088"/>
            <a:chOff x="-1044624" y="2996952"/>
            <a:chExt cx="4373165" cy="4383178"/>
          </a:xfrm>
        </p:grpSpPr>
        <p:sp>
          <p:nvSpPr>
            <p:cNvPr id="16" name="Elipse 15"/>
            <p:cNvSpPr/>
            <p:nvPr/>
          </p:nvSpPr>
          <p:spPr>
            <a:xfrm>
              <a:off x="-514447" y="3466862"/>
              <a:ext cx="3312812" cy="33830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pic>
          <p:nvPicPr>
            <p:cNvPr id="17" name="Picture 10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rcRect/>
            <a:stretch>
              <a:fillRect/>
            </a:stretch>
          </p:blipFill>
          <p:spPr bwMode="auto">
            <a:xfrm rot="1205947">
              <a:off x="-1044624" y="2996952"/>
              <a:ext cx="4373165" cy="4383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0" name="Retângulo 9"/>
          <p:cNvSpPr/>
          <p:nvPr/>
        </p:nvSpPr>
        <p:spPr>
          <a:xfrm>
            <a:off x="500034" y="1285860"/>
            <a:ext cx="828680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pt-BR" sz="3200" b="1" dirty="0" smtClean="0">
                <a:solidFill>
                  <a:schemeClr val="accent5">
                    <a:lumMod val="50000"/>
                  </a:schemeClr>
                </a:solidFill>
              </a:rPr>
              <a:t>Expansão e inovação</a:t>
            </a:r>
          </a:p>
          <a:p>
            <a:pPr>
              <a:spcAft>
                <a:spcPts val="1200"/>
              </a:spcAft>
            </a:pPr>
            <a:r>
              <a:rPr lang="pt-BR" sz="2800" b="1" dirty="0" smtClean="0">
                <a:solidFill>
                  <a:schemeClr val="accent5">
                    <a:lumMod val="50000"/>
                  </a:schemeClr>
                </a:solidFill>
              </a:rPr>
              <a:t>Decreto nº 8.033/2013, Art. 24. </a:t>
            </a:r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A aplicação do disposto no § 6º do art. 6º da Lei nº 12.815, de 2013, só será permitida quando comprovada a inviabilidade técnica, operacional e econômica de realização de licitação de novo arrendamento. </a:t>
            </a:r>
          </a:p>
          <a:p>
            <a:pPr>
              <a:spcAft>
                <a:spcPts val="1200"/>
              </a:spcAft>
            </a:pPr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Parágrafo único. A expansão da área do arrendamento ensejará a revisão de metas, tarifas e outros parâmetros contratuais, de forma a incorporar ao contrato os ganhos de eficiência referidos no § 6º do art. 6º da Lei nº 12.815, de 2013. </a:t>
            </a:r>
            <a:r>
              <a:rPr lang="pt-BR" sz="2800" dirty="0" smtClean="0"/>
              <a:t> 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 bwMode="auto">
          <a:xfrm>
            <a:off x="673225" y="476672"/>
            <a:ext cx="8435280" cy="66733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/>
        </p:spPr>
        <p:txBody>
          <a:bodyPr anchor="ctr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endParaRPr lang="pt-BR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-252536" y="0"/>
            <a:ext cx="9396536" cy="880998"/>
          </a:xfrm>
          <a:prstGeom prst="rect">
            <a:avLst/>
          </a:prstGeom>
          <a:solidFill>
            <a:schemeClr val="accent5">
              <a:lumMod val="50000"/>
              <a:alpha val="15000"/>
            </a:schemeClr>
          </a:solidFill>
          <a:ln w="28575">
            <a:noFill/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spc="50" dirty="0" smtClean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BACC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j-ea"/>
                <a:cs typeface="+mj-cs"/>
              </a:rPr>
              <a:t>Contratos de arrendamento</a:t>
            </a:r>
            <a:endParaRPr lang="pt-BR" sz="3600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16632"/>
            <a:ext cx="833438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Ondulado 13"/>
          <p:cNvSpPr/>
          <p:nvPr/>
        </p:nvSpPr>
        <p:spPr>
          <a:xfrm>
            <a:off x="0" y="6365562"/>
            <a:ext cx="9144000" cy="447814"/>
          </a:xfrm>
          <a:prstGeom prst="wave">
            <a:avLst>
              <a:gd name="adj1" fmla="val 20000"/>
              <a:gd name="adj2" fmla="val -7425"/>
            </a:avLst>
          </a:prstGeom>
          <a:solidFill>
            <a:schemeClr val="accent5">
              <a:lumMod val="50000"/>
              <a:alpha val="15000"/>
            </a:schemeClr>
          </a:solidFill>
          <a:ln w="28575">
            <a:noFill/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23"/>
          <p:cNvGrpSpPr>
            <a:grpSpLocks/>
          </p:cNvGrpSpPr>
          <p:nvPr/>
        </p:nvGrpSpPr>
        <p:grpSpPr bwMode="auto">
          <a:xfrm>
            <a:off x="-1044575" y="2997200"/>
            <a:ext cx="4373563" cy="4383088"/>
            <a:chOff x="-1044624" y="2996952"/>
            <a:chExt cx="4373165" cy="4383178"/>
          </a:xfrm>
        </p:grpSpPr>
        <p:sp>
          <p:nvSpPr>
            <p:cNvPr id="16" name="Elipse 15"/>
            <p:cNvSpPr/>
            <p:nvPr/>
          </p:nvSpPr>
          <p:spPr>
            <a:xfrm>
              <a:off x="-514447" y="3466862"/>
              <a:ext cx="3312812" cy="33830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pic>
          <p:nvPicPr>
            <p:cNvPr id="17" name="Picture 10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rcRect/>
            <a:stretch>
              <a:fillRect/>
            </a:stretch>
          </p:blipFill>
          <p:spPr bwMode="auto">
            <a:xfrm rot="1205947">
              <a:off x="-1044624" y="2996952"/>
              <a:ext cx="4373165" cy="4383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0" name="Retângulo 9"/>
          <p:cNvSpPr/>
          <p:nvPr/>
        </p:nvSpPr>
        <p:spPr>
          <a:xfrm>
            <a:off x="899592" y="1556792"/>
            <a:ext cx="7488832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pt-BR" sz="2800" b="1" dirty="0" smtClean="0">
                <a:solidFill>
                  <a:schemeClr val="accent5">
                    <a:lumMod val="50000"/>
                  </a:schemeClr>
                </a:solidFill>
              </a:rPr>
              <a:t>Precariedade do Contrato ?</a:t>
            </a:r>
          </a:p>
          <a:p>
            <a:pPr marL="0" lvl="1">
              <a:spcBef>
                <a:spcPts val="600"/>
              </a:spcBef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accent5">
                    <a:lumMod val="50000"/>
                  </a:schemeClr>
                </a:solidFill>
              </a:rPr>
              <a:t>Subcláusula</a:t>
            </a:r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 Oitava - A autorização objeto deste contrato deverá observar  o disposto no art. 47 da Lei nº 10.233/2001 </a:t>
            </a:r>
          </a:p>
          <a:p>
            <a:pPr marL="0" lvl="1">
              <a:spcBef>
                <a:spcPts val="600"/>
              </a:spcBef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 Art. 47 -  A empresa autorizada não terá direito adquirido à permanência nas condições vigentes quando da outorga da autorização ou do início das atividades, devendo observar as novas condições impostas por lei e pela regulamentação, que lhe fixará prazo suficiente para adaptação.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 bwMode="auto">
          <a:xfrm>
            <a:off x="673225" y="476672"/>
            <a:ext cx="8435280" cy="66733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/>
        </p:spPr>
        <p:txBody>
          <a:bodyPr anchor="ctr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endParaRPr lang="pt-BR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-180528" y="0"/>
            <a:ext cx="9324528" cy="880998"/>
          </a:xfrm>
          <a:prstGeom prst="rect">
            <a:avLst/>
          </a:prstGeom>
          <a:solidFill>
            <a:schemeClr val="accent5">
              <a:lumMod val="50000"/>
              <a:alpha val="15000"/>
            </a:schemeClr>
          </a:solidFill>
          <a:ln w="28575">
            <a:noFill/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spc="50" dirty="0" smtClean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BACC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j-ea"/>
                <a:cs typeface="+mj-cs"/>
              </a:rPr>
              <a:t>Contratos de adesão</a:t>
            </a:r>
            <a:endParaRPr lang="pt-BR" sz="3600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16632"/>
            <a:ext cx="833438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Ondulado 13"/>
          <p:cNvSpPr/>
          <p:nvPr/>
        </p:nvSpPr>
        <p:spPr>
          <a:xfrm>
            <a:off x="0" y="6365562"/>
            <a:ext cx="9144000" cy="447814"/>
          </a:xfrm>
          <a:prstGeom prst="wave">
            <a:avLst>
              <a:gd name="adj1" fmla="val 20000"/>
              <a:gd name="adj2" fmla="val -7425"/>
            </a:avLst>
          </a:prstGeom>
          <a:solidFill>
            <a:schemeClr val="accent5">
              <a:lumMod val="50000"/>
              <a:alpha val="15000"/>
            </a:schemeClr>
          </a:solidFill>
          <a:ln w="28575">
            <a:noFill/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996952"/>
            <a:ext cx="561975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Retângulo 8"/>
          <p:cNvSpPr/>
          <p:nvPr/>
        </p:nvSpPr>
        <p:spPr>
          <a:xfrm rot="21041282">
            <a:off x="737122" y="-809357"/>
            <a:ext cx="941631" cy="100268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85725" cmpd="dbl">
            <a:noFill/>
            <a:prstDash val="sysDot"/>
          </a:ln>
          <a:scene3d>
            <a:camera prst="orthographicFront"/>
            <a:lightRig rig="threePt" dir="t"/>
          </a:scene3d>
          <a:sp3d prstMaterial="softEdge">
            <a:bevelT w="177800" h="1016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prstClr val="white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 rot="21041282">
            <a:off x="482240" y="-1529005"/>
            <a:ext cx="673209" cy="1002683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85725" cmpd="dbl">
            <a:noFill/>
            <a:prstDash val="sysDot"/>
          </a:ln>
          <a:scene3d>
            <a:camera prst="orthographicFront"/>
            <a:lightRig rig="threePt" dir="t"/>
          </a:scene3d>
          <a:sp3d prstMaterial="softEdge">
            <a:bevelT w="177800" h="1016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prstClr val="white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 rot="21041282">
            <a:off x="-21978" y="-1547204"/>
            <a:ext cx="697902" cy="1002683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85725" cmpd="dbl">
            <a:noFill/>
            <a:prstDash val="sysDot"/>
          </a:ln>
          <a:scene3d>
            <a:camera prst="orthographicFront"/>
            <a:lightRig rig="threePt" dir="t"/>
          </a:scene3d>
          <a:sp3d prstMaterial="softEdge">
            <a:bevelT w="177800" h="1016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prstClr val="white"/>
              </a:solidFill>
            </a:endParaRPr>
          </a:p>
        </p:txBody>
      </p:sp>
      <p:grpSp>
        <p:nvGrpSpPr>
          <p:cNvPr id="3" name="Grupo 2"/>
          <p:cNvGrpSpPr>
            <a:grpSpLocks/>
          </p:cNvGrpSpPr>
          <p:nvPr/>
        </p:nvGrpSpPr>
        <p:grpSpPr bwMode="auto">
          <a:xfrm>
            <a:off x="-1044575" y="2997200"/>
            <a:ext cx="4373563" cy="4383088"/>
            <a:chOff x="-1044624" y="2996952"/>
            <a:chExt cx="4373165" cy="4383178"/>
          </a:xfrm>
        </p:grpSpPr>
        <p:sp>
          <p:nvSpPr>
            <p:cNvPr id="2" name="Elipse 1"/>
            <p:cNvSpPr/>
            <p:nvPr/>
          </p:nvSpPr>
          <p:spPr>
            <a:xfrm>
              <a:off x="-514447" y="3466862"/>
              <a:ext cx="3312812" cy="33830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>
                <a:solidFill>
                  <a:prstClr val="white"/>
                </a:solidFill>
              </a:endParaRPr>
            </a:p>
          </p:txBody>
        </p:sp>
        <p:pic>
          <p:nvPicPr>
            <p:cNvPr id="8211" name="Picture 10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rcRect/>
            <a:stretch>
              <a:fillRect/>
            </a:stretch>
          </p:blipFill>
          <p:spPr bwMode="auto">
            <a:xfrm rot="1205947">
              <a:off x="-1044624" y="2996952"/>
              <a:ext cx="4373165" cy="4383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820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263" y="125413"/>
            <a:ext cx="3495675" cy="280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tângulo 4"/>
          <p:cNvSpPr/>
          <p:nvPr/>
        </p:nvSpPr>
        <p:spPr>
          <a:xfrm>
            <a:off x="5651500" y="4365625"/>
            <a:ext cx="2305050" cy="115093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prstClr val="white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795963" y="4333875"/>
            <a:ext cx="20161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600" b="1" i="1" dirty="0">
                <a:solidFill>
                  <a:srgbClr val="4BACC6">
                    <a:lumMod val="20000"/>
                    <a:lumOff val="80000"/>
                  </a:srgbClr>
                </a:solidFill>
                <a:cs typeface="Arial" charset="0"/>
              </a:rPr>
              <a:t>(55)  21  - 2533.0499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5795963" y="4746625"/>
            <a:ext cx="20161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600" b="1" i="1" dirty="0">
                <a:solidFill>
                  <a:srgbClr val="4BACC6">
                    <a:lumMod val="20000"/>
                    <a:lumOff val="80000"/>
                  </a:srgbClr>
                </a:solidFill>
                <a:cs typeface="Arial" charset="0"/>
              </a:rPr>
              <a:t>www.abtp.org.br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5651500" y="5251450"/>
            <a:ext cx="237648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600" b="1" i="1" dirty="0" smtClean="0">
                <a:solidFill>
                  <a:srgbClr val="4BACC6">
                    <a:lumMod val="20000"/>
                    <a:lumOff val="80000"/>
                  </a:srgbClr>
                </a:solidFill>
                <a:cs typeface="Arial" charset="0"/>
              </a:rPr>
              <a:t>wmanteli@abtp.org.br</a:t>
            </a:r>
            <a:endParaRPr lang="pt-BR" sz="1600" b="1" i="1" dirty="0">
              <a:solidFill>
                <a:srgbClr val="4BACC6">
                  <a:lumMod val="20000"/>
                  <a:lumOff val="80000"/>
                </a:srgbClr>
              </a:solidFill>
              <a:cs typeface="Arial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857620" y="3714752"/>
            <a:ext cx="5072062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000" b="1" dirty="0" smtClean="0">
                <a:solidFill>
                  <a:srgbClr val="4BACC6">
                    <a:lumMod val="50000"/>
                  </a:srgbClr>
                </a:solidFill>
                <a:cs typeface="Arial" charset="0"/>
              </a:rPr>
              <a:t>Ordem dos Advogados do Brasil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600" dirty="0" smtClean="0">
                <a:solidFill>
                  <a:srgbClr val="4BACC6">
                    <a:lumMod val="50000"/>
                  </a:srgbClr>
                </a:solidFill>
                <a:cs typeface="Arial" charset="0"/>
              </a:rPr>
              <a:t>Rio de Janeiro , 16 de maio de 2014</a:t>
            </a:r>
            <a:endParaRPr lang="pt-BR" sz="1600" dirty="0">
              <a:solidFill>
                <a:srgbClr val="4BACC6">
                  <a:lumMod val="50000"/>
                </a:srgbClr>
              </a:solidFill>
              <a:cs typeface="Arial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3930650" y="4833938"/>
            <a:ext cx="5072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400" b="1" dirty="0" err="1" smtClean="0">
                <a:solidFill>
                  <a:srgbClr val="4BACC6">
                    <a:lumMod val="50000"/>
                  </a:srgbClr>
                </a:solidFill>
                <a:cs typeface="Arial" charset="0"/>
              </a:rPr>
              <a:t>Wilen</a:t>
            </a:r>
            <a:r>
              <a:rPr lang="pt-BR" sz="2400" b="1" dirty="0" smtClean="0">
                <a:solidFill>
                  <a:srgbClr val="4BACC6">
                    <a:lumMod val="50000"/>
                  </a:srgbClr>
                </a:solidFill>
                <a:cs typeface="Arial" charset="0"/>
              </a:rPr>
              <a:t> </a:t>
            </a:r>
            <a:r>
              <a:rPr lang="pt-BR" sz="2400" b="1" dirty="0" err="1" smtClean="0">
                <a:solidFill>
                  <a:srgbClr val="4BACC6">
                    <a:lumMod val="50000"/>
                  </a:srgbClr>
                </a:solidFill>
                <a:cs typeface="Arial" charset="0"/>
              </a:rPr>
              <a:t>Manteli</a:t>
            </a:r>
            <a:endParaRPr lang="pt-BR" sz="2400" b="1" dirty="0">
              <a:solidFill>
                <a:srgbClr val="4BACC6">
                  <a:lumMod val="50000"/>
                </a:srgbClr>
              </a:solidFill>
              <a:cs typeface="Arial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600" dirty="0" smtClean="0">
                <a:solidFill>
                  <a:srgbClr val="4BACC6">
                    <a:lumMod val="50000"/>
                  </a:srgbClr>
                </a:solidFill>
                <a:cs typeface="Arial" charset="0"/>
              </a:rPr>
              <a:t>Presidente Executivo - </a:t>
            </a:r>
            <a:r>
              <a:rPr lang="pt-BR" sz="1600" i="1" dirty="0">
                <a:solidFill>
                  <a:srgbClr val="4BACC6">
                    <a:lumMod val="50000"/>
                  </a:srgbClr>
                </a:solidFill>
                <a:cs typeface="Arial" charset="0"/>
              </a:rPr>
              <a:t>A</a:t>
            </a:r>
            <a:r>
              <a:rPr lang="pt-BR" sz="1600" dirty="0">
                <a:solidFill>
                  <a:srgbClr val="4BACC6">
                    <a:lumMod val="50000"/>
                  </a:srgbClr>
                </a:solidFill>
                <a:cs typeface="Arial" charset="0"/>
              </a:rPr>
              <a:t>BTP</a:t>
            </a:r>
            <a:endParaRPr lang="pt-BR" dirty="0">
              <a:solidFill>
                <a:srgbClr val="4BACC6">
                  <a:lumMod val="50000"/>
                </a:srgbClr>
              </a:solidFill>
              <a:cs typeface="Arial" charset="0"/>
            </a:endParaRPr>
          </a:p>
        </p:txBody>
      </p:sp>
      <p:sp>
        <p:nvSpPr>
          <p:cNvPr id="9" name="Retângulo 8"/>
          <p:cNvSpPr/>
          <p:nvPr/>
        </p:nvSpPr>
        <p:spPr>
          <a:xfrm rot="21041282">
            <a:off x="737122" y="-809357"/>
            <a:ext cx="941631" cy="100268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85725" cmpd="dbl">
            <a:noFill/>
            <a:prstDash val="sysDot"/>
          </a:ln>
          <a:scene3d>
            <a:camera prst="orthographicFront"/>
            <a:lightRig rig="threePt" dir="t"/>
          </a:scene3d>
          <a:sp3d prstMaterial="softEdge">
            <a:bevelT w="177800" h="1016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prstClr val="white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 rot="21041282">
            <a:off x="482240" y="-1529005"/>
            <a:ext cx="673209" cy="1002683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85725" cmpd="dbl">
            <a:noFill/>
            <a:prstDash val="sysDot"/>
          </a:ln>
          <a:scene3d>
            <a:camera prst="orthographicFront"/>
            <a:lightRig rig="threePt" dir="t"/>
          </a:scene3d>
          <a:sp3d prstMaterial="softEdge">
            <a:bevelT w="177800" h="1016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prstClr val="white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 rot="21041282">
            <a:off x="-21978" y="-1547204"/>
            <a:ext cx="697902" cy="1002683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85725" cmpd="dbl">
            <a:noFill/>
            <a:prstDash val="sysDot"/>
          </a:ln>
          <a:scene3d>
            <a:camera prst="orthographicFront"/>
            <a:lightRig rig="threePt" dir="t"/>
          </a:scene3d>
          <a:sp3d prstMaterial="softEdge">
            <a:bevelT w="177800" h="1016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prstClr val="white"/>
              </a:solidFill>
            </a:endParaRPr>
          </a:p>
        </p:txBody>
      </p:sp>
      <p:grpSp>
        <p:nvGrpSpPr>
          <p:cNvPr id="3" name="Grupo 2"/>
          <p:cNvGrpSpPr>
            <a:grpSpLocks/>
          </p:cNvGrpSpPr>
          <p:nvPr/>
        </p:nvGrpSpPr>
        <p:grpSpPr bwMode="auto">
          <a:xfrm>
            <a:off x="-1044575" y="2997200"/>
            <a:ext cx="4373563" cy="4383088"/>
            <a:chOff x="-1044624" y="2996952"/>
            <a:chExt cx="4373165" cy="4383178"/>
          </a:xfrm>
        </p:grpSpPr>
        <p:sp>
          <p:nvSpPr>
            <p:cNvPr id="2" name="Elipse 1"/>
            <p:cNvSpPr/>
            <p:nvPr/>
          </p:nvSpPr>
          <p:spPr>
            <a:xfrm>
              <a:off x="-514447" y="3466862"/>
              <a:ext cx="3312812" cy="33830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>
                <a:solidFill>
                  <a:prstClr val="white"/>
                </a:solidFill>
              </a:endParaRPr>
            </a:p>
          </p:txBody>
        </p:sp>
        <p:pic>
          <p:nvPicPr>
            <p:cNvPr id="3089" name="Picture 10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rcRect/>
            <a:stretch>
              <a:fillRect/>
            </a:stretch>
          </p:blipFill>
          <p:spPr bwMode="auto">
            <a:xfrm rot="1205947">
              <a:off x="-1044624" y="2996952"/>
              <a:ext cx="4373165" cy="4383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308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9925" y="125413"/>
            <a:ext cx="1982788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etângulo 12"/>
          <p:cNvSpPr/>
          <p:nvPr/>
        </p:nvSpPr>
        <p:spPr>
          <a:xfrm>
            <a:off x="1761658" y="2204864"/>
            <a:ext cx="73823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altLang="pt-BR" sz="4000" b="1" dirty="0" smtClean="0">
                <a:solidFill>
                  <a:srgbClr val="4BACC6">
                    <a:lumMod val="50000"/>
                  </a:srgbClr>
                </a:solidFill>
                <a:latin typeface="Arial" charset="0"/>
                <a:ea typeface="+mj-ea"/>
                <a:cs typeface="Arial" charset="0"/>
              </a:rPr>
              <a:t>A reforma portuária brasileira</a:t>
            </a:r>
            <a:endParaRPr lang="pt-BR" sz="40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23"/>
          <p:cNvGrpSpPr>
            <a:grpSpLocks/>
          </p:cNvGrpSpPr>
          <p:nvPr/>
        </p:nvGrpSpPr>
        <p:grpSpPr bwMode="auto">
          <a:xfrm>
            <a:off x="-1044575" y="2997200"/>
            <a:ext cx="4373563" cy="4383088"/>
            <a:chOff x="-1044624" y="2996952"/>
            <a:chExt cx="4373165" cy="4383178"/>
          </a:xfrm>
        </p:grpSpPr>
        <p:sp>
          <p:nvSpPr>
            <p:cNvPr id="16" name="Elipse 15"/>
            <p:cNvSpPr/>
            <p:nvPr/>
          </p:nvSpPr>
          <p:spPr>
            <a:xfrm>
              <a:off x="-514447" y="3466862"/>
              <a:ext cx="3312812" cy="33830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pic>
          <p:nvPicPr>
            <p:cNvPr id="17" name="Picture 10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rcRect/>
            <a:stretch>
              <a:fillRect/>
            </a:stretch>
          </p:blipFill>
          <p:spPr bwMode="auto">
            <a:xfrm rot="1205947">
              <a:off x="-1044624" y="2996952"/>
              <a:ext cx="4373165" cy="4383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0" name="Retângulo 9"/>
          <p:cNvSpPr/>
          <p:nvPr/>
        </p:nvSpPr>
        <p:spPr>
          <a:xfrm>
            <a:off x="714348" y="1714488"/>
            <a:ext cx="735811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 Produtividade brasileira estagnada desde 1980 (</a:t>
            </a:r>
            <a:r>
              <a:rPr lang="pt-BR" sz="2800" dirty="0" err="1" smtClean="0">
                <a:solidFill>
                  <a:schemeClr val="accent5">
                    <a:lumMod val="50000"/>
                  </a:schemeClr>
                </a:solidFill>
              </a:rPr>
              <a:t>Finep</a:t>
            </a:r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). Ásia triplicou.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 Causas: baixa competitividade; atraso de 30 anos na infraestrutura; carga tributária; burocracia; transporte; legislação.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 Logística: Brasil – 12% do PIB (R$ 528 bi). Se atingir patamar dos EUA (8% do PIB), haverá economia de R$ 176 bi.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 bwMode="auto">
          <a:xfrm>
            <a:off x="673225" y="476672"/>
            <a:ext cx="8435280" cy="66733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/>
        </p:spPr>
        <p:txBody>
          <a:bodyPr anchor="ctr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endParaRPr lang="pt-BR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-468560" y="0"/>
            <a:ext cx="9612560" cy="880998"/>
          </a:xfrm>
          <a:prstGeom prst="rect">
            <a:avLst/>
          </a:prstGeom>
          <a:solidFill>
            <a:schemeClr val="accent5">
              <a:lumMod val="50000"/>
              <a:alpha val="15000"/>
            </a:schemeClr>
          </a:solidFill>
          <a:ln w="28575">
            <a:noFill/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spc="50" dirty="0" smtClean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BACC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j-ea"/>
                <a:cs typeface="+mj-cs"/>
              </a:rPr>
              <a:t>Cenário internacional</a:t>
            </a:r>
            <a:endParaRPr lang="pt-BR" sz="3600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16632"/>
            <a:ext cx="833438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Ondulado 13"/>
          <p:cNvSpPr/>
          <p:nvPr/>
        </p:nvSpPr>
        <p:spPr>
          <a:xfrm>
            <a:off x="0" y="6365562"/>
            <a:ext cx="9144000" cy="447814"/>
          </a:xfrm>
          <a:prstGeom prst="wave">
            <a:avLst>
              <a:gd name="adj1" fmla="val 20000"/>
              <a:gd name="adj2" fmla="val -7425"/>
            </a:avLst>
          </a:prstGeom>
          <a:solidFill>
            <a:schemeClr val="accent5">
              <a:lumMod val="50000"/>
              <a:alpha val="15000"/>
            </a:schemeClr>
          </a:solidFill>
          <a:ln w="28575">
            <a:noFill/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23"/>
          <p:cNvGrpSpPr>
            <a:grpSpLocks/>
          </p:cNvGrpSpPr>
          <p:nvPr/>
        </p:nvGrpSpPr>
        <p:grpSpPr bwMode="auto">
          <a:xfrm>
            <a:off x="-1044575" y="2997200"/>
            <a:ext cx="4373563" cy="4383088"/>
            <a:chOff x="-1044624" y="2996952"/>
            <a:chExt cx="4373165" cy="4383178"/>
          </a:xfrm>
        </p:grpSpPr>
        <p:sp>
          <p:nvSpPr>
            <p:cNvPr id="15" name="Elipse 14"/>
            <p:cNvSpPr/>
            <p:nvPr/>
          </p:nvSpPr>
          <p:spPr>
            <a:xfrm>
              <a:off x="-514447" y="3466862"/>
              <a:ext cx="3312812" cy="33830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>
                <a:solidFill>
                  <a:prstClr val="white"/>
                </a:solidFill>
              </a:endParaRPr>
            </a:p>
          </p:txBody>
        </p:sp>
        <p:pic>
          <p:nvPicPr>
            <p:cNvPr id="16" name="Picture 10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rcRect/>
            <a:stretch>
              <a:fillRect/>
            </a:stretch>
          </p:blipFill>
          <p:spPr bwMode="auto">
            <a:xfrm rot="1205947">
              <a:off x="-1044624" y="2996952"/>
              <a:ext cx="4373165" cy="4383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2636912"/>
            <a:ext cx="6912768" cy="1440160"/>
          </a:xfrm>
        </p:spPr>
        <p:txBody>
          <a:bodyPr anchor="ctr">
            <a:noAutofit/>
          </a:bodyPr>
          <a:lstStyle/>
          <a:p>
            <a:pPr>
              <a:buNone/>
            </a:pPr>
            <a:r>
              <a:rPr lang="pt-BR" sz="2800" dirty="0">
                <a:solidFill>
                  <a:schemeClr val="accent5">
                    <a:lumMod val="50000"/>
                  </a:schemeClr>
                </a:solidFill>
              </a:rPr>
              <a:t>	 </a:t>
            </a:r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         </a:t>
            </a:r>
            <a:r>
              <a:rPr lang="pt-BR" sz="2800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	    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-468560" y="0"/>
            <a:ext cx="9612560" cy="880998"/>
          </a:xfrm>
          <a:prstGeom prst="rect">
            <a:avLst/>
          </a:prstGeom>
          <a:solidFill>
            <a:schemeClr val="accent5">
              <a:lumMod val="50000"/>
              <a:alpha val="15000"/>
            </a:schemeClr>
          </a:solidFill>
          <a:ln w="28575">
            <a:noFill/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pt-BR" sz="3600" b="1" spc="50" dirty="0" smtClean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BACC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Ranking de competitividade</a:t>
            </a:r>
            <a:endParaRPr lang="pt-BR" sz="3600" dirty="0">
              <a:solidFill>
                <a:prstClr val="white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16632"/>
            <a:ext cx="833438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Ondulado 12"/>
          <p:cNvSpPr/>
          <p:nvPr/>
        </p:nvSpPr>
        <p:spPr>
          <a:xfrm>
            <a:off x="0" y="6365562"/>
            <a:ext cx="9144000" cy="447814"/>
          </a:xfrm>
          <a:prstGeom prst="wave">
            <a:avLst>
              <a:gd name="adj1" fmla="val 20000"/>
              <a:gd name="adj2" fmla="val -7425"/>
            </a:avLst>
          </a:prstGeom>
          <a:solidFill>
            <a:schemeClr val="accent5">
              <a:lumMod val="50000"/>
              <a:alpha val="15000"/>
            </a:schemeClr>
          </a:solidFill>
          <a:ln w="28575">
            <a:noFill/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pt-BR">
              <a:solidFill>
                <a:prstClr val="white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043608" y="2204864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>
              <a:solidFill>
                <a:prstClr val="black"/>
              </a:solidFill>
            </a:endParaRPr>
          </a:p>
          <a:p>
            <a:endParaRPr lang="pt-BR" dirty="0">
              <a:solidFill>
                <a:prstClr val="black"/>
              </a:solidFill>
            </a:endParaRPr>
          </a:p>
        </p:txBody>
      </p:sp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52189495"/>
              </p:ext>
            </p:extLst>
          </p:nvPr>
        </p:nvGraphicFramePr>
        <p:xfrm>
          <a:off x="5364088" y="1484784"/>
          <a:ext cx="2962672" cy="4680519"/>
        </p:xfrm>
        <a:graphic>
          <a:graphicData uri="http://schemas.openxmlformats.org/drawingml/2006/table">
            <a:tbl>
              <a:tblPr firstRow="1" firstCol="1" bandRow="1"/>
              <a:tblGrid>
                <a:gridCol w="1481336"/>
                <a:gridCol w="1481336"/>
              </a:tblGrid>
              <a:tr h="694614">
                <a:tc gridSpan="2">
                  <a:txBody>
                    <a:bodyPr/>
                    <a:lstStyle>
                      <a:defPPr>
                        <a:defRPr lang="pt-BR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Os 10 países mais competitivos e o Brasil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2355">
                <a:tc>
                  <a:txBody>
                    <a:bodyPr/>
                    <a:lstStyle>
                      <a:defPPr>
                        <a:defRPr lang="pt-BR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1º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pt-B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Suíça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</a:tr>
              <a:tr h="362355">
                <a:tc>
                  <a:txBody>
                    <a:bodyPr/>
                    <a:lstStyle>
                      <a:defPPr>
                        <a:defRPr lang="pt-BR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2º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pt-B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Cingapura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362355">
                <a:tc>
                  <a:txBody>
                    <a:bodyPr/>
                    <a:lstStyle>
                      <a:defPPr>
                        <a:defRPr lang="pt-BR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3º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pt-B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Finlândia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</a:tr>
              <a:tr h="362355">
                <a:tc>
                  <a:txBody>
                    <a:bodyPr/>
                    <a:lstStyle>
                      <a:defPPr>
                        <a:defRPr lang="pt-BR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4º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pt-B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Alemanha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362355">
                <a:tc>
                  <a:txBody>
                    <a:bodyPr/>
                    <a:lstStyle>
                      <a:defPPr>
                        <a:defRPr lang="pt-BR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5º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pt-B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Estados Unidos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</a:tr>
              <a:tr h="362355">
                <a:tc>
                  <a:txBody>
                    <a:bodyPr/>
                    <a:lstStyle>
                      <a:defPPr>
                        <a:defRPr lang="pt-BR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6º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pt-B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Suécia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362355">
                <a:tc>
                  <a:txBody>
                    <a:bodyPr/>
                    <a:lstStyle>
                      <a:defPPr>
                        <a:defRPr lang="pt-BR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7º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pt-B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 err="1">
                          <a:effectLst/>
                        </a:rPr>
                        <a:t>Hong</a:t>
                      </a:r>
                      <a:r>
                        <a:rPr lang="pt-BR" sz="1200" dirty="0">
                          <a:effectLst/>
                        </a:rPr>
                        <a:t> Kong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</a:tr>
              <a:tr h="362355">
                <a:tc>
                  <a:txBody>
                    <a:bodyPr/>
                    <a:lstStyle>
                      <a:defPPr>
                        <a:defRPr lang="pt-BR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8º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pt-B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Holanda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362355">
                <a:tc>
                  <a:txBody>
                    <a:bodyPr/>
                    <a:lstStyle>
                      <a:defPPr>
                        <a:defRPr lang="pt-BR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9º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pt-B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Japão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</a:tr>
              <a:tr h="362355">
                <a:tc>
                  <a:txBody>
                    <a:bodyPr/>
                    <a:lstStyle>
                      <a:defPPr>
                        <a:defRPr lang="pt-BR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10º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pt-B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Reino Unido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362355">
                <a:tc>
                  <a:txBody>
                    <a:bodyPr/>
                    <a:lstStyle>
                      <a:defPPr>
                        <a:defRPr lang="pt-BR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56º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pt-B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Brasil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8" name="CaixaDeTexto 17"/>
          <p:cNvSpPr txBox="1"/>
          <p:nvPr/>
        </p:nvSpPr>
        <p:spPr>
          <a:xfrm>
            <a:off x="395536" y="1268760"/>
            <a:ext cx="432048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accent5">
                    <a:lumMod val="50000"/>
                  </a:schemeClr>
                </a:solidFill>
              </a:rPr>
              <a:t>Fórum Econômico Mundial</a:t>
            </a:r>
          </a:p>
          <a:p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</a:rPr>
              <a:t>De 2012 para 2013 o Brasil perdeu oito posições, passando de 48º para o 56º lugar. Perdeu para o México, África do Sul e Costa Rica, entre outros países.</a:t>
            </a:r>
          </a:p>
          <a:p>
            <a:endParaRPr lang="pt-BR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2636912"/>
            <a:ext cx="6912768" cy="1440160"/>
          </a:xfrm>
        </p:spPr>
        <p:txBody>
          <a:bodyPr anchor="ctr">
            <a:noAutofit/>
          </a:bodyPr>
          <a:lstStyle/>
          <a:p>
            <a:pPr>
              <a:buNone/>
            </a:pPr>
            <a:r>
              <a:rPr lang="pt-BR" sz="2800" dirty="0">
                <a:solidFill>
                  <a:schemeClr val="accent5">
                    <a:lumMod val="50000"/>
                  </a:schemeClr>
                </a:solidFill>
              </a:rPr>
              <a:t>	 </a:t>
            </a:r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         </a:t>
            </a:r>
            <a:r>
              <a:rPr lang="pt-BR" sz="2800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	    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-468560" y="0"/>
            <a:ext cx="9612560" cy="880998"/>
          </a:xfrm>
          <a:prstGeom prst="rect">
            <a:avLst/>
          </a:prstGeom>
          <a:solidFill>
            <a:schemeClr val="accent5">
              <a:lumMod val="50000"/>
              <a:alpha val="15000"/>
            </a:schemeClr>
          </a:solidFill>
          <a:ln w="28575">
            <a:noFill/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pt-BR" sz="3600" b="1" spc="50" dirty="0" smtClean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BACC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Estoque total de infraestrutura</a:t>
            </a:r>
            <a:endParaRPr lang="pt-BR" sz="3600" dirty="0">
              <a:solidFill>
                <a:prstClr val="white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833438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Ondulado 12"/>
          <p:cNvSpPr/>
          <p:nvPr/>
        </p:nvSpPr>
        <p:spPr>
          <a:xfrm>
            <a:off x="0" y="6365562"/>
            <a:ext cx="9144000" cy="447814"/>
          </a:xfrm>
          <a:prstGeom prst="wave">
            <a:avLst>
              <a:gd name="adj1" fmla="val 20000"/>
              <a:gd name="adj2" fmla="val -7425"/>
            </a:avLst>
          </a:prstGeom>
          <a:solidFill>
            <a:schemeClr val="accent5">
              <a:lumMod val="50000"/>
              <a:alpha val="15000"/>
            </a:schemeClr>
          </a:solidFill>
          <a:ln w="28575">
            <a:noFill/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pt-BR">
              <a:solidFill>
                <a:prstClr val="white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043608" y="2204864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>
              <a:solidFill>
                <a:prstClr val="black"/>
              </a:solidFill>
            </a:endParaRPr>
          </a:p>
          <a:p>
            <a:endParaRPr lang="pt-BR" dirty="0">
              <a:solidFill>
                <a:prstClr val="black"/>
              </a:solidFill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683568" y="332656"/>
            <a:ext cx="8136904" cy="5510919"/>
            <a:chOff x="679332" y="332656"/>
            <a:chExt cx="8068527" cy="5438132"/>
          </a:xfrm>
        </p:grpSpPr>
        <p:pic>
          <p:nvPicPr>
            <p:cNvPr id="19" name="Picture 4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9332" y="1398510"/>
              <a:ext cx="8068527" cy="43722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" name="Retângulo 19"/>
            <p:cNvSpPr/>
            <p:nvPr/>
          </p:nvSpPr>
          <p:spPr>
            <a:xfrm>
              <a:off x="2195736" y="332656"/>
              <a:ext cx="4464496" cy="151216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2800" b="1" spc="100" dirty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</p:grpSp>
      <p:sp>
        <p:nvSpPr>
          <p:cNvPr id="21" name="CaixaDeTexto 20"/>
          <p:cNvSpPr txBox="1"/>
          <p:nvPr/>
        </p:nvSpPr>
        <p:spPr>
          <a:xfrm>
            <a:off x="7524328" y="98072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(% do PIB)</a:t>
            </a:r>
            <a:endParaRPr lang="pt-B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1043608" y="6021288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Fonte: IPEA, adaptado de </a:t>
            </a:r>
            <a:r>
              <a:rPr lang="pt-BR" dirty="0" err="1" smtClean="0">
                <a:solidFill>
                  <a:schemeClr val="accent5">
                    <a:lumMod val="50000"/>
                  </a:schemeClr>
                </a:solidFill>
              </a:rPr>
              <a:t>McKinsey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 Global </a:t>
            </a:r>
            <a:r>
              <a:rPr lang="pt-BR" dirty="0" err="1" smtClean="0">
                <a:solidFill>
                  <a:schemeClr val="accent5">
                    <a:lumMod val="50000"/>
                  </a:schemeClr>
                </a:solidFill>
              </a:rPr>
              <a:t>Institute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 2013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23"/>
          <p:cNvGrpSpPr>
            <a:grpSpLocks/>
          </p:cNvGrpSpPr>
          <p:nvPr/>
        </p:nvGrpSpPr>
        <p:grpSpPr bwMode="auto">
          <a:xfrm>
            <a:off x="-1044575" y="2997200"/>
            <a:ext cx="4373563" cy="4383088"/>
            <a:chOff x="-1044624" y="2996952"/>
            <a:chExt cx="4373165" cy="4383178"/>
          </a:xfrm>
        </p:grpSpPr>
        <p:sp>
          <p:nvSpPr>
            <p:cNvPr id="15" name="Elipse 14"/>
            <p:cNvSpPr/>
            <p:nvPr/>
          </p:nvSpPr>
          <p:spPr>
            <a:xfrm>
              <a:off x="-514447" y="3466862"/>
              <a:ext cx="3312812" cy="33830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>
                <a:solidFill>
                  <a:prstClr val="white"/>
                </a:solidFill>
              </a:endParaRPr>
            </a:p>
          </p:txBody>
        </p:sp>
        <p:pic>
          <p:nvPicPr>
            <p:cNvPr id="16" name="Picture 10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rcRect/>
            <a:stretch>
              <a:fillRect/>
            </a:stretch>
          </p:blipFill>
          <p:spPr bwMode="auto">
            <a:xfrm rot="1205947">
              <a:off x="-1044624" y="2996952"/>
              <a:ext cx="4373165" cy="4383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1628800"/>
            <a:ext cx="6912768" cy="4320480"/>
          </a:xfrm>
        </p:spPr>
        <p:txBody>
          <a:bodyPr anchor="ctr">
            <a:noAutofit/>
          </a:bodyPr>
          <a:lstStyle/>
          <a:p>
            <a:pPr>
              <a:buNone/>
            </a:pPr>
            <a:r>
              <a:rPr lang="pt-BR" sz="2800" dirty="0">
                <a:solidFill>
                  <a:schemeClr val="accent5">
                    <a:lumMod val="50000"/>
                  </a:schemeClr>
                </a:solidFill>
              </a:rPr>
              <a:t>	 </a:t>
            </a:r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             </a:t>
            </a:r>
            <a:r>
              <a:rPr lang="pt-BR" sz="2800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	    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-108520" y="0"/>
            <a:ext cx="9252520" cy="880998"/>
          </a:xfrm>
          <a:prstGeom prst="rect">
            <a:avLst/>
          </a:prstGeom>
          <a:solidFill>
            <a:schemeClr val="accent5">
              <a:lumMod val="50000"/>
              <a:alpha val="15000"/>
            </a:schemeClr>
          </a:solidFill>
          <a:ln w="28575">
            <a:noFill/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pt-BR" sz="3600" b="1" spc="50" dirty="0" smtClean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BACC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Investimento do Brasil em transporte</a:t>
            </a:r>
            <a:endParaRPr lang="pt-BR" sz="3600" dirty="0">
              <a:solidFill>
                <a:prstClr val="white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16632"/>
            <a:ext cx="833438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Ondulado 12"/>
          <p:cNvSpPr/>
          <p:nvPr/>
        </p:nvSpPr>
        <p:spPr>
          <a:xfrm>
            <a:off x="0" y="6365562"/>
            <a:ext cx="9144000" cy="447814"/>
          </a:xfrm>
          <a:prstGeom prst="wave">
            <a:avLst>
              <a:gd name="adj1" fmla="val 20000"/>
              <a:gd name="adj2" fmla="val -7425"/>
            </a:avLst>
          </a:prstGeom>
          <a:solidFill>
            <a:schemeClr val="accent5">
              <a:lumMod val="50000"/>
              <a:alpha val="15000"/>
            </a:schemeClr>
          </a:solidFill>
          <a:ln w="28575">
            <a:noFill/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pt-BR">
              <a:solidFill>
                <a:prstClr val="white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043608" y="1556792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>
              <a:solidFill>
                <a:prstClr val="black"/>
              </a:solidFill>
            </a:endParaRPr>
          </a:p>
          <a:p>
            <a:endParaRPr lang="pt-BR" dirty="0">
              <a:solidFill>
                <a:prstClr val="black"/>
              </a:solidFill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115616" y="1700808"/>
          <a:ext cx="6959600" cy="2721868"/>
        </p:xfrm>
        <a:graphic>
          <a:graphicData uri="http://schemas.openxmlformats.org/presentationml/2006/ole">
            <p:oleObj spid="_x0000_s1026" name="Documento" r:id="rId5" imgW="6453501" imgH="2761600" progId="Word.Document.12">
              <p:embed/>
            </p:oleObj>
          </a:graphicData>
        </a:graphic>
      </p:graphicFrame>
      <p:sp>
        <p:nvSpPr>
          <p:cNvPr id="14" name="CaixaDeTexto 13"/>
          <p:cNvSpPr txBox="1"/>
          <p:nvPr/>
        </p:nvSpPr>
        <p:spPr>
          <a:xfrm>
            <a:off x="1763688" y="5085184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Elaboração: Carlos Campos Neto / IPEA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23"/>
          <p:cNvGrpSpPr>
            <a:grpSpLocks/>
          </p:cNvGrpSpPr>
          <p:nvPr/>
        </p:nvGrpSpPr>
        <p:grpSpPr bwMode="auto">
          <a:xfrm>
            <a:off x="-1044575" y="2997200"/>
            <a:ext cx="4373563" cy="4383088"/>
            <a:chOff x="-1044624" y="2996952"/>
            <a:chExt cx="4373165" cy="4383178"/>
          </a:xfrm>
        </p:grpSpPr>
        <p:sp>
          <p:nvSpPr>
            <p:cNvPr id="15" name="Elipse 14"/>
            <p:cNvSpPr/>
            <p:nvPr/>
          </p:nvSpPr>
          <p:spPr>
            <a:xfrm>
              <a:off x="-514447" y="3466862"/>
              <a:ext cx="3312812" cy="33830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>
                <a:solidFill>
                  <a:prstClr val="white"/>
                </a:solidFill>
              </a:endParaRPr>
            </a:p>
          </p:txBody>
        </p:sp>
        <p:pic>
          <p:nvPicPr>
            <p:cNvPr id="16" name="Picture 10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rcRect/>
            <a:stretch>
              <a:fillRect/>
            </a:stretch>
          </p:blipFill>
          <p:spPr bwMode="auto">
            <a:xfrm rot="1205947">
              <a:off x="-1044624" y="2996952"/>
              <a:ext cx="4373165" cy="4383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2636912"/>
            <a:ext cx="6912768" cy="1440160"/>
          </a:xfrm>
        </p:spPr>
        <p:txBody>
          <a:bodyPr anchor="ctr">
            <a:noAutofit/>
          </a:bodyPr>
          <a:lstStyle/>
          <a:p>
            <a:pPr>
              <a:buNone/>
            </a:pPr>
            <a:r>
              <a:rPr lang="pt-BR" sz="2800" dirty="0">
                <a:solidFill>
                  <a:schemeClr val="accent5">
                    <a:lumMod val="50000"/>
                  </a:schemeClr>
                </a:solidFill>
              </a:rPr>
              <a:t>	 </a:t>
            </a:r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         </a:t>
            </a:r>
            <a:r>
              <a:rPr lang="pt-BR" sz="2800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	    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-324544" y="0"/>
            <a:ext cx="9468544" cy="880998"/>
          </a:xfrm>
          <a:prstGeom prst="rect">
            <a:avLst/>
          </a:prstGeom>
          <a:solidFill>
            <a:schemeClr val="accent5">
              <a:lumMod val="50000"/>
              <a:alpha val="15000"/>
            </a:schemeClr>
          </a:solidFill>
          <a:ln w="28575">
            <a:noFill/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pt-BR" sz="3600" b="1" spc="50" dirty="0" smtClean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BACC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Investimento portuário</a:t>
            </a:r>
            <a:endParaRPr lang="pt-BR" sz="3600" dirty="0">
              <a:solidFill>
                <a:prstClr val="white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16632"/>
            <a:ext cx="833438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Ondulado 12"/>
          <p:cNvSpPr/>
          <p:nvPr/>
        </p:nvSpPr>
        <p:spPr>
          <a:xfrm>
            <a:off x="0" y="6365562"/>
            <a:ext cx="9144000" cy="447814"/>
          </a:xfrm>
          <a:prstGeom prst="wave">
            <a:avLst>
              <a:gd name="adj1" fmla="val 20000"/>
              <a:gd name="adj2" fmla="val -7425"/>
            </a:avLst>
          </a:prstGeom>
          <a:solidFill>
            <a:schemeClr val="accent5">
              <a:lumMod val="50000"/>
              <a:alpha val="15000"/>
            </a:schemeClr>
          </a:solidFill>
          <a:ln w="28575">
            <a:noFill/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pt-BR">
              <a:solidFill>
                <a:prstClr val="white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899592" y="1700808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1285860"/>
            <a:ext cx="6643734" cy="3895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CaixaDeTexto 16"/>
          <p:cNvSpPr txBox="1"/>
          <p:nvPr/>
        </p:nvSpPr>
        <p:spPr>
          <a:xfrm>
            <a:off x="971600" y="5301208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Fontes: Orçamento Fiscal (SIGA BRASIL / SIAFI); DEST/</a:t>
            </a:r>
            <a:r>
              <a:rPr lang="pt-BR" dirty="0" err="1" smtClean="0">
                <a:solidFill>
                  <a:schemeClr val="accent5">
                    <a:lumMod val="50000"/>
                  </a:schemeClr>
                </a:solidFill>
              </a:rPr>
              <a:t>Cias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 Docas; BNDES</a:t>
            </a:r>
          </a:p>
          <a:p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Elaboração: Carlos Campos Neto / IPEA </a:t>
            </a:r>
          </a:p>
          <a:p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Valores de dez/2013. Média 2002/13 = R$ 2,4 bilhões/ano.</a:t>
            </a:r>
          </a:p>
          <a:p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23"/>
          <p:cNvGrpSpPr>
            <a:grpSpLocks/>
          </p:cNvGrpSpPr>
          <p:nvPr/>
        </p:nvGrpSpPr>
        <p:grpSpPr bwMode="auto">
          <a:xfrm>
            <a:off x="-1044575" y="2997200"/>
            <a:ext cx="4373563" cy="4383088"/>
            <a:chOff x="-1044624" y="2996952"/>
            <a:chExt cx="4373165" cy="4383178"/>
          </a:xfrm>
        </p:grpSpPr>
        <p:sp>
          <p:nvSpPr>
            <p:cNvPr id="16" name="Elipse 15"/>
            <p:cNvSpPr/>
            <p:nvPr/>
          </p:nvSpPr>
          <p:spPr>
            <a:xfrm>
              <a:off x="-514447" y="3466862"/>
              <a:ext cx="3312812" cy="33830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pic>
          <p:nvPicPr>
            <p:cNvPr id="17" name="Picture 10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rcRect/>
            <a:stretch>
              <a:fillRect/>
            </a:stretch>
          </p:blipFill>
          <p:spPr bwMode="auto">
            <a:xfrm rot="1205947">
              <a:off x="-1044624" y="2996952"/>
              <a:ext cx="4373165" cy="4383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0" name="Retângulo 9"/>
          <p:cNvSpPr/>
          <p:nvPr/>
        </p:nvSpPr>
        <p:spPr>
          <a:xfrm>
            <a:off x="683568" y="1412776"/>
            <a:ext cx="777686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 Excesso de normas. CF 1988, 25 anos. UF, E  e M: 4.785.194 (784/dia).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 Normas mal redigidas. LC nº 95, de 1998. Congresso segue?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 Desrespeito à hierarquia das leis. </a:t>
            </a:r>
            <a:r>
              <a:rPr lang="pt-BR" sz="2800" smtClean="0">
                <a:solidFill>
                  <a:schemeClr val="accent5">
                    <a:lumMod val="50000"/>
                  </a:schemeClr>
                </a:solidFill>
              </a:rPr>
              <a:t>E</a:t>
            </a:r>
            <a:r>
              <a:rPr lang="pt-BR" sz="2800" smtClean="0">
                <a:solidFill>
                  <a:schemeClr val="accent5">
                    <a:lumMod val="50000"/>
                  </a:schemeClr>
                </a:solidFill>
              </a:rPr>
              <a:t>xorbitância </a:t>
            </a:r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do Poder regulamentar (CF, art. 49, V).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 Sobreposição e concorrência  de órgãos e de normas.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 Formalismo em detrimento da realidade. Herança francesa.</a:t>
            </a:r>
          </a:p>
          <a:p>
            <a:pPr>
              <a:spcAft>
                <a:spcPts val="1200"/>
              </a:spcAft>
            </a:pPr>
            <a:endParaRPr lang="pt-BR" sz="28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 bwMode="auto">
          <a:xfrm>
            <a:off x="673225" y="476672"/>
            <a:ext cx="8435280" cy="66733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/>
        </p:spPr>
        <p:txBody>
          <a:bodyPr anchor="ctr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endParaRPr lang="pt-BR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-180528" y="0"/>
            <a:ext cx="9324528" cy="880998"/>
          </a:xfrm>
          <a:prstGeom prst="rect">
            <a:avLst/>
          </a:prstGeom>
          <a:solidFill>
            <a:schemeClr val="accent5">
              <a:lumMod val="50000"/>
              <a:alpha val="15000"/>
            </a:schemeClr>
          </a:solidFill>
          <a:ln w="28575">
            <a:noFill/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spc="50" dirty="0" smtClean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BACC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j-ea"/>
                <a:cs typeface="+mj-cs"/>
              </a:rPr>
              <a:t>Causas e efeitos</a:t>
            </a:r>
            <a:endParaRPr lang="pt-BR" sz="3600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16632"/>
            <a:ext cx="833438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Ondulado 13"/>
          <p:cNvSpPr/>
          <p:nvPr/>
        </p:nvSpPr>
        <p:spPr>
          <a:xfrm>
            <a:off x="0" y="6365562"/>
            <a:ext cx="9144000" cy="447814"/>
          </a:xfrm>
          <a:prstGeom prst="wave">
            <a:avLst>
              <a:gd name="adj1" fmla="val 20000"/>
              <a:gd name="adj2" fmla="val -7425"/>
            </a:avLst>
          </a:prstGeom>
          <a:solidFill>
            <a:schemeClr val="accent5">
              <a:lumMod val="50000"/>
              <a:alpha val="15000"/>
            </a:schemeClr>
          </a:solidFill>
          <a:ln w="28575">
            <a:noFill/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23"/>
          <p:cNvGrpSpPr>
            <a:grpSpLocks/>
          </p:cNvGrpSpPr>
          <p:nvPr/>
        </p:nvGrpSpPr>
        <p:grpSpPr bwMode="auto">
          <a:xfrm>
            <a:off x="-1044575" y="2997200"/>
            <a:ext cx="4373563" cy="4383088"/>
            <a:chOff x="-1044624" y="2996952"/>
            <a:chExt cx="4373165" cy="4383178"/>
          </a:xfrm>
        </p:grpSpPr>
        <p:sp>
          <p:nvSpPr>
            <p:cNvPr id="16" name="Elipse 15"/>
            <p:cNvSpPr/>
            <p:nvPr/>
          </p:nvSpPr>
          <p:spPr>
            <a:xfrm>
              <a:off x="-514447" y="3466862"/>
              <a:ext cx="3312812" cy="33830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pic>
          <p:nvPicPr>
            <p:cNvPr id="17" name="Picture 10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rcRect/>
            <a:stretch>
              <a:fillRect/>
            </a:stretch>
          </p:blipFill>
          <p:spPr bwMode="auto">
            <a:xfrm rot="1205947">
              <a:off x="-1044624" y="2996952"/>
              <a:ext cx="4373165" cy="4383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0" name="Retângulo 9"/>
          <p:cNvSpPr/>
          <p:nvPr/>
        </p:nvSpPr>
        <p:spPr>
          <a:xfrm>
            <a:off x="611560" y="2204864"/>
            <a:ext cx="777686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chemeClr val="accent5">
                    <a:lumMod val="50000"/>
                  </a:schemeClr>
                </a:solidFill>
              </a:rPr>
              <a:t>Limites da Regulação:</a:t>
            </a:r>
          </a:p>
          <a:p>
            <a:r>
              <a:rPr lang="pt-BR" sz="2400" b="1" dirty="0" smtClean="0">
                <a:solidFill>
                  <a:schemeClr val="accent5">
                    <a:lumMod val="50000"/>
                  </a:schemeClr>
                </a:solidFill>
              </a:rPr>
              <a:t>CF 84º </a:t>
            </a:r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</a:rPr>
              <a:t>– Compete privativamente ao PR: (...)</a:t>
            </a:r>
          </a:p>
          <a:p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</a:rPr>
              <a:t>IV – Sancionar, promulgar e fazer publicar as leis, bem como expedir decretos e regulamentos para sua fiel execução; (...)</a:t>
            </a:r>
          </a:p>
          <a:p>
            <a:r>
              <a:rPr lang="pt-BR" sz="2400" b="1" dirty="0" smtClean="0">
                <a:solidFill>
                  <a:schemeClr val="accent5">
                    <a:lumMod val="50000"/>
                  </a:schemeClr>
                </a:solidFill>
              </a:rPr>
              <a:t>CF 49º </a:t>
            </a:r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</a:rPr>
              <a:t>–  É da competência exclusiva do Congresso Nacional: (...)</a:t>
            </a:r>
          </a:p>
          <a:p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</a:rPr>
              <a:t>V – Sustar os Atos Normativos do Poder Executivo que exorbitem do Poder Regulamentar ou dos Limites de Delegação Legislativa; (...)</a:t>
            </a:r>
          </a:p>
          <a:p>
            <a:pPr>
              <a:spcAft>
                <a:spcPts val="1200"/>
              </a:spcAft>
            </a:pPr>
            <a:endParaRPr lang="pt-BR" sz="28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 bwMode="auto">
          <a:xfrm>
            <a:off x="673225" y="476672"/>
            <a:ext cx="8435280" cy="66733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/>
        </p:spPr>
        <p:txBody>
          <a:bodyPr anchor="ctr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endParaRPr lang="pt-BR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-180528" y="0"/>
            <a:ext cx="9324528" cy="880998"/>
          </a:xfrm>
          <a:prstGeom prst="rect">
            <a:avLst/>
          </a:prstGeom>
          <a:solidFill>
            <a:schemeClr val="accent5">
              <a:lumMod val="50000"/>
              <a:alpha val="15000"/>
            </a:schemeClr>
          </a:solidFill>
          <a:ln w="28575">
            <a:noFill/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spc="50" dirty="0" smtClean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BACC6">
                    <a:lumMod val="50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ea typeface="+mj-ea"/>
                <a:cs typeface="+mj-cs"/>
              </a:rPr>
              <a:t>Lei e Regulamento</a:t>
            </a:r>
            <a:endParaRPr lang="pt-BR" sz="3600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16632"/>
            <a:ext cx="833438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Ondulado 13"/>
          <p:cNvSpPr/>
          <p:nvPr/>
        </p:nvSpPr>
        <p:spPr>
          <a:xfrm>
            <a:off x="0" y="6365562"/>
            <a:ext cx="9144000" cy="447814"/>
          </a:xfrm>
          <a:prstGeom prst="wave">
            <a:avLst>
              <a:gd name="adj1" fmla="val 20000"/>
              <a:gd name="adj2" fmla="val -7425"/>
            </a:avLst>
          </a:prstGeom>
          <a:solidFill>
            <a:schemeClr val="accent5">
              <a:lumMod val="50000"/>
              <a:alpha val="15000"/>
            </a:schemeClr>
          </a:solidFill>
          <a:ln w="28575">
            <a:noFill/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323528" y="1196752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Regulamentação pelo Poder Executivo, SEP e </a:t>
            </a:r>
            <a:r>
              <a:rPr lang="pt-BR" sz="2800" dirty="0" err="1" smtClean="0">
                <a:solidFill>
                  <a:schemeClr val="accent5">
                    <a:lumMod val="50000"/>
                  </a:schemeClr>
                </a:solidFill>
              </a:rPr>
              <a:t>ANTAq</a:t>
            </a:r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 (Decretos e Resoluções)</a:t>
            </a:r>
            <a:endParaRPr lang="pt-BR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7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8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9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2289</TotalTime>
  <Words>793</Words>
  <Application>Microsoft Office PowerPoint</Application>
  <PresentationFormat>Apresentação na tela (4:3)</PresentationFormat>
  <Paragraphs>100</Paragraphs>
  <Slides>18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6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5" baseType="lpstr">
      <vt:lpstr>Tema do Office</vt:lpstr>
      <vt:lpstr>6_Tema do Office</vt:lpstr>
      <vt:lpstr>7_Tema do Office</vt:lpstr>
      <vt:lpstr>8_Tema do Office</vt:lpstr>
      <vt:lpstr>9_Tema do Office</vt:lpstr>
      <vt:lpstr>1_Tema do Office</vt:lpstr>
      <vt:lpstr>Documento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Conceito Notebook</dc:creator>
  <cp:lastModifiedBy>Inês</cp:lastModifiedBy>
  <cp:revision>352</cp:revision>
  <cp:lastPrinted>2014-03-26T14:58:30Z</cp:lastPrinted>
  <dcterms:created xsi:type="dcterms:W3CDTF">2012-08-30T19:00:17Z</dcterms:created>
  <dcterms:modified xsi:type="dcterms:W3CDTF">2014-05-15T16:39:42Z</dcterms:modified>
</cp:coreProperties>
</file>